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9.JPG" ContentType="image/png"/>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321" r:id="rId2"/>
    <p:sldId id="259" r:id="rId3"/>
    <p:sldId id="260" r:id="rId4"/>
    <p:sldId id="344" r:id="rId5"/>
    <p:sldId id="355" r:id="rId6"/>
    <p:sldId id="356" r:id="rId7"/>
    <p:sldId id="354" r:id="rId8"/>
    <p:sldId id="357" r:id="rId9"/>
    <p:sldId id="358" r:id="rId10"/>
    <p:sldId id="359" r:id="rId11"/>
    <p:sldId id="360" r:id="rId12"/>
    <p:sldId id="361" r:id="rId13"/>
    <p:sldId id="363" r:id="rId14"/>
    <p:sldId id="362" r:id="rId15"/>
    <p:sldId id="364" r:id="rId16"/>
    <p:sldId id="365" r:id="rId17"/>
    <p:sldId id="366" r:id="rId18"/>
    <p:sldId id="367" r:id="rId19"/>
    <p:sldId id="368" r:id="rId20"/>
    <p:sldId id="304" r:id="rId21"/>
    <p:sldId id="369" r:id="rId22"/>
    <p:sldId id="313" r:id="rId23"/>
    <p:sldId id="327" r:id="rId24"/>
    <p:sldId id="299"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A880F2D-1D73-44AB-8F78-A8968169EB6A}">
          <p14:sldIdLst>
            <p14:sldId id="321"/>
            <p14:sldId id="259"/>
            <p14:sldId id="260"/>
            <p14:sldId id="344"/>
            <p14:sldId id="355"/>
            <p14:sldId id="356"/>
            <p14:sldId id="354"/>
            <p14:sldId id="357"/>
            <p14:sldId id="358"/>
            <p14:sldId id="359"/>
            <p14:sldId id="360"/>
            <p14:sldId id="361"/>
            <p14:sldId id="363"/>
            <p14:sldId id="362"/>
            <p14:sldId id="364"/>
            <p14:sldId id="365"/>
            <p14:sldId id="366"/>
            <p14:sldId id="367"/>
            <p14:sldId id="368"/>
            <p14:sldId id="304"/>
            <p14:sldId id="369"/>
            <p14:sldId id="313"/>
            <p14:sldId id="327"/>
            <p14:sldId id="2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0" clrIdx="0">
    <p:extLst>
      <p:ext uri="{19B8F6BF-5375-455C-9EA6-DF929625EA0E}">
        <p15:presenceInfo xmlns:p15="http://schemas.microsoft.com/office/powerpoint/2012/main" userId="e39a7a5791b67d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8197" autoAdjust="0"/>
  </p:normalViewPr>
  <p:slideViewPr>
    <p:cSldViewPr snapToGrid="0">
      <p:cViewPr varScale="1">
        <p:scale>
          <a:sx n="44" d="100"/>
          <a:sy n="44" d="100"/>
        </p:scale>
        <p:origin x="1926" y="3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1C5EE6-5C38-451E-BE14-956B6689E9DE}" type="datetimeFigureOut">
              <a:rPr lang="zh-CN" altLang="en-US" smtClean="0"/>
              <a:t>2020/10/17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6FE0BC-11A4-49E8-97D7-3F3A1B122746}" type="slidenum">
              <a:rPr lang="zh-CN" altLang="en-US" smtClean="0"/>
              <a:t>‹#›</a:t>
            </a:fld>
            <a:endParaRPr lang="zh-CN" altLang="en-US"/>
          </a:p>
        </p:txBody>
      </p:sp>
    </p:spTree>
    <p:extLst>
      <p:ext uri="{BB962C8B-B14F-4D97-AF65-F5344CB8AC3E}">
        <p14:creationId xmlns:p14="http://schemas.microsoft.com/office/powerpoint/2010/main" val="3166580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我暑期参与的团队项目，名称是</a:t>
            </a:r>
            <a:endParaRPr lang="zh-CN" altLang="en-US" dirty="0"/>
          </a:p>
        </p:txBody>
      </p:sp>
      <p:sp>
        <p:nvSpPr>
          <p:cNvPr id="4" name="灯片编号占位符 3"/>
          <p:cNvSpPr>
            <a:spLocks noGrp="1"/>
          </p:cNvSpPr>
          <p:nvPr>
            <p:ph type="sldNum" sz="quarter" idx="10"/>
          </p:nvPr>
        </p:nvSpPr>
        <p:spPr/>
        <p:txBody>
          <a:bodyPr/>
          <a:lstStyle/>
          <a:p>
            <a:fld id="{456FE0BC-11A4-49E8-97D7-3F3A1B122746}" type="slidenum">
              <a:rPr lang="zh-CN" altLang="en-US" smtClean="0"/>
              <a:t>1</a:t>
            </a:fld>
            <a:endParaRPr lang="zh-CN" altLang="en-US"/>
          </a:p>
        </p:txBody>
      </p:sp>
    </p:spTree>
    <p:extLst>
      <p:ext uri="{BB962C8B-B14F-4D97-AF65-F5344CB8AC3E}">
        <p14:creationId xmlns:p14="http://schemas.microsoft.com/office/powerpoint/2010/main" val="436620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首先在</a:t>
            </a:r>
            <a:r>
              <a:rPr lang="en-US" altLang="zh-CN" sz="1200" kern="1200" dirty="0" smtClean="0">
                <a:solidFill>
                  <a:schemeClr val="tx1"/>
                </a:solidFill>
                <a:effectLst/>
                <a:latin typeface="+mn-lt"/>
                <a:ea typeface="+mn-ea"/>
                <a:cs typeface="+mn-cs"/>
              </a:rPr>
              <a:t>user/user-</a:t>
            </a:r>
            <a:r>
              <a:rPr lang="en-US" altLang="zh-CN" sz="1200" kern="1200" dirty="0" err="1" smtClean="0">
                <a:solidFill>
                  <a:schemeClr val="tx1"/>
                </a:solidFill>
                <a:effectLst/>
                <a:latin typeface="+mn-lt"/>
                <a:ea typeface="+mn-ea"/>
                <a:cs typeface="+mn-cs"/>
              </a:rPr>
              <a:t>ucore</a:t>
            </a:r>
            <a:r>
              <a:rPr lang="zh-CN" altLang="zh-CN" sz="1200" kern="1200" dirty="0" smtClean="0">
                <a:solidFill>
                  <a:schemeClr val="tx1"/>
                </a:solidFill>
                <a:effectLst/>
                <a:latin typeface="+mn-lt"/>
                <a:ea typeface="+mn-ea"/>
                <a:cs typeface="+mn-cs"/>
              </a:rPr>
              <a:t>下添加一个</a:t>
            </a:r>
            <a:r>
              <a:rPr lang="en-US" altLang="zh-CN" sz="1200" kern="1200" dirty="0" err="1" smtClean="0">
                <a:solidFill>
                  <a:schemeClr val="tx1"/>
                </a:solidFill>
                <a:effectLst/>
                <a:latin typeface="+mn-lt"/>
                <a:ea typeface="+mn-ea"/>
                <a:cs typeface="+mn-cs"/>
              </a:rPr>
              <a:t>hello.c</a:t>
            </a:r>
            <a:r>
              <a:rPr lang="zh-CN" altLang="zh-CN" sz="1200" kern="1200" dirty="0" smtClean="0">
                <a:solidFill>
                  <a:schemeClr val="tx1"/>
                </a:solidFill>
                <a:effectLst/>
                <a:latin typeface="+mn-lt"/>
                <a:ea typeface="+mn-ea"/>
                <a:cs typeface="+mn-cs"/>
              </a:rPr>
              <a:t>源文件，在其中编写自己的源程序，如下图所示</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然后修改</a:t>
            </a:r>
            <a:r>
              <a:rPr lang="en-US" altLang="zh-CN" sz="1200" kern="1200" dirty="0" err="1" smtClean="0">
                <a:solidFill>
                  <a:schemeClr val="tx1"/>
                </a:solidFill>
                <a:effectLst/>
                <a:latin typeface="+mn-lt"/>
                <a:ea typeface="+mn-ea"/>
                <a:cs typeface="+mn-cs"/>
              </a:rPr>
              <a:t>Makefile.config</a:t>
            </a:r>
            <a:r>
              <a:rPr lang="zh-CN" altLang="zh-CN" sz="1200" kern="1200" dirty="0" smtClean="0">
                <a:solidFill>
                  <a:schemeClr val="tx1"/>
                </a:solidFill>
                <a:effectLst/>
                <a:latin typeface="+mn-lt"/>
                <a:ea typeface="+mn-ea"/>
                <a:cs typeface="+mn-cs"/>
              </a:rPr>
              <a:t>，将应用名字</a:t>
            </a:r>
            <a:r>
              <a:rPr lang="en-US" altLang="zh-CN" sz="1200" kern="1200" dirty="0" smtClean="0">
                <a:solidFill>
                  <a:schemeClr val="tx1"/>
                </a:solidFill>
                <a:effectLst/>
                <a:latin typeface="+mn-lt"/>
                <a:ea typeface="+mn-ea"/>
                <a:cs typeface="+mn-cs"/>
              </a:rPr>
              <a:t>hello</a:t>
            </a:r>
            <a:r>
              <a:rPr lang="zh-CN" altLang="zh-CN" sz="1200" kern="1200" dirty="0" smtClean="0">
                <a:solidFill>
                  <a:schemeClr val="tx1"/>
                </a:solidFill>
                <a:effectLst/>
                <a:latin typeface="+mn-lt"/>
                <a:ea typeface="+mn-ea"/>
                <a:cs typeface="+mn-cs"/>
              </a:rPr>
              <a:t>添加到里面去。</a:t>
            </a:r>
          </a:p>
          <a:p>
            <a:r>
              <a:rPr lang="zh-CN" altLang="zh-CN" sz="1200" kern="1200" dirty="0" smtClean="0">
                <a:solidFill>
                  <a:schemeClr val="tx1"/>
                </a:solidFill>
                <a:effectLst/>
                <a:latin typeface="+mn-lt"/>
                <a:ea typeface="+mn-ea"/>
                <a:cs typeface="+mn-cs"/>
              </a:rPr>
              <a:t>重新编译并启动</a:t>
            </a:r>
            <a:r>
              <a:rPr lang="en-US" altLang="zh-CN" sz="1200" kern="1200" dirty="0" smtClean="0">
                <a:solidFill>
                  <a:schemeClr val="tx1"/>
                </a:solidFill>
                <a:effectLst/>
                <a:latin typeface="+mn-lt"/>
                <a:ea typeface="+mn-ea"/>
                <a:cs typeface="+mn-cs"/>
              </a:rPr>
              <a:t>hos-</a:t>
            </a:r>
            <a:r>
              <a:rPr lang="en-US" altLang="zh-CN" sz="1200" kern="1200" dirty="0" err="1" smtClean="0">
                <a:solidFill>
                  <a:schemeClr val="tx1"/>
                </a:solidFill>
                <a:effectLst/>
                <a:latin typeface="+mn-lt"/>
                <a:ea typeface="+mn-ea"/>
                <a:cs typeface="+mn-cs"/>
              </a:rPr>
              <a:t>mips</a:t>
            </a:r>
            <a:r>
              <a:rPr lang="zh-CN" altLang="zh-CN" sz="1200" kern="1200" dirty="0" smtClean="0">
                <a:solidFill>
                  <a:schemeClr val="tx1"/>
                </a:solidFill>
                <a:effectLst/>
                <a:latin typeface="+mn-lt"/>
                <a:ea typeface="+mn-ea"/>
                <a:cs typeface="+mn-cs"/>
              </a:rPr>
              <a:t>，结果如下图所示：</a:t>
            </a:r>
            <a:endParaRPr lang="zh-CN" altLang="en-US" dirty="0"/>
          </a:p>
        </p:txBody>
      </p:sp>
      <p:sp>
        <p:nvSpPr>
          <p:cNvPr id="4" name="灯片编号占位符 3"/>
          <p:cNvSpPr>
            <a:spLocks noGrp="1"/>
          </p:cNvSpPr>
          <p:nvPr>
            <p:ph type="sldNum" sz="quarter" idx="10"/>
          </p:nvPr>
        </p:nvSpPr>
        <p:spPr/>
        <p:txBody>
          <a:bodyPr/>
          <a:lstStyle/>
          <a:p>
            <a:fld id="{456FE0BC-11A4-49E8-97D7-3F3A1B122746}" type="slidenum">
              <a:rPr lang="zh-CN" altLang="en-US" smtClean="0"/>
              <a:t>14</a:t>
            </a:fld>
            <a:endParaRPr lang="zh-CN" altLang="en-US"/>
          </a:p>
        </p:txBody>
      </p:sp>
    </p:spTree>
    <p:extLst>
      <p:ext uri="{BB962C8B-B14F-4D97-AF65-F5344CB8AC3E}">
        <p14:creationId xmlns:p14="http://schemas.microsoft.com/office/powerpoint/2010/main" val="3342460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然后</a:t>
            </a:r>
            <a:r>
              <a:rPr lang="zh-CN" altLang="zh-CN" sz="1200" kern="1200" dirty="0" smtClean="0">
                <a:solidFill>
                  <a:schemeClr val="tx1"/>
                </a:solidFill>
                <a:effectLst/>
                <a:latin typeface="+mn-lt"/>
                <a:ea typeface="+mn-ea"/>
                <a:cs typeface="+mn-cs"/>
              </a:rPr>
              <a:t>重新编译并启动</a:t>
            </a:r>
            <a:r>
              <a:rPr lang="en-US" altLang="zh-CN" sz="1200" kern="1200" dirty="0" smtClean="0">
                <a:solidFill>
                  <a:schemeClr val="tx1"/>
                </a:solidFill>
                <a:effectLst/>
                <a:latin typeface="+mn-lt"/>
                <a:ea typeface="+mn-ea"/>
                <a:cs typeface="+mn-cs"/>
              </a:rPr>
              <a:t>hos-</a:t>
            </a:r>
            <a:r>
              <a:rPr lang="en-US" altLang="zh-CN" sz="1200" kern="1200" dirty="0" err="1" smtClean="0">
                <a:solidFill>
                  <a:schemeClr val="tx1"/>
                </a:solidFill>
                <a:effectLst/>
                <a:latin typeface="+mn-lt"/>
                <a:ea typeface="+mn-ea"/>
                <a:cs typeface="+mn-cs"/>
              </a:rPr>
              <a:t>mips</a:t>
            </a:r>
            <a:r>
              <a:rPr lang="zh-CN" altLang="zh-CN" sz="1200" kern="1200" dirty="0" smtClean="0">
                <a:solidFill>
                  <a:schemeClr val="tx1"/>
                </a:solidFill>
                <a:effectLst/>
                <a:latin typeface="+mn-lt"/>
                <a:ea typeface="+mn-ea"/>
                <a:cs typeface="+mn-cs"/>
              </a:rPr>
              <a:t>，结果如下图所示：</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可见程序运行正常</a:t>
            </a:r>
            <a:endParaRPr lang="zh-CN" altLang="en-US" dirty="0"/>
          </a:p>
        </p:txBody>
      </p:sp>
      <p:sp>
        <p:nvSpPr>
          <p:cNvPr id="4" name="灯片编号占位符 3"/>
          <p:cNvSpPr>
            <a:spLocks noGrp="1"/>
          </p:cNvSpPr>
          <p:nvPr>
            <p:ph type="sldNum" sz="quarter" idx="10"/>
          </p:nvPr>
        </p:nvSpPr>
        <p:spPr/>
        <p:txBody>
          <a:bodyPr/>
          <a:lstStyle/>
          <a:p>
            <a:fld id="{456FE0BC-11A4-49E8-97D7-3F3A1B122746}" type="slidenum">
              <a:rPr lang="zh-CN" altLang="en-US" smtClean="0"/>
              <a:t>15</a:t>
            </a:fld>
            <a:endParaRPr lang="zh-CN" altLang="en-US"/>
          </a:p>
        </p:txBody>
      </p:sp>
    </p:spTree>
    <p:extLst>
      <p:ext uri="{BB962C8B-B14F-4D97-AF65-F5344CB8AC3E}">
        <p14:creationId xmlns:p14="http://schemas.microsoft.com/office/powerpoint/2010/main" val="4082871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然后添加系统调用，首先修改文件</a:t>
            </a:r>
            <a:r>
              <a:rPr lang="en-US" altLang="zh-CN" sz="1200" kern="1200" dirty="0" smtClean="0">
                <a:solidFill>
                  <a:schemeClr val="tx1"/>
                </a:solidFill>
                <a:effectLst/>
                <a:latin typeface="+mn-lt"/>
                <a:ea typeface="+mn-ea"/>
                <a:cs typeface="+mn-cs"/>
              </a:rPr>
              <a:t>kern-</a:t>
            </a:r>
            <a:r>
              <a:rPr lang="en-US" altLang="zh-CN" sz="1200" kern="1200" dirty="0" err="1" smtClean="0">
                <a:solidFill>
                  <a:schemeClr val="tx1"/>
                </a:solidFill>
                <a:effectLst/>
                <a:latin typeface="+mn-lt"/>
                <a:ea typeface="+mn-ea"/>
                <a:cs typeface="+mn-cs"/>
              </a:rPr>
              <a:t>ucore</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syscall.c</a:t>
            </a:r>
            <a:r>
              <a:rPr lang="zh-CN" altLang="zh-CN" sz="1200" kern="1200" dirty="0" smtClean="0">
                <a:solidFill>
                  <a:schemeClr val="tx1"/>
                </a:solidFill>
                <a:effectLst/>
                <a:latin typeface="+mn-lt"/>
                <a:ea typeface="+mn-ea"/>
                <a:cs typeface="+mn-cs"/>
              </a:rPr>
              <a:t>，在其中仿照其他系统调用的形式添加一个名为</a:t>
            </a:r>
            <a:r>
              <a:rPr lang="en-US" altLang="zh-CN" sz="1200" kern="1200" dirty="0" err="1" smtClean="0">
                <a:solidFill>
                  <a:schemeClr val="tx1"/>
                </a:solidFill>
                <a:effectLst/>
                <a:latin typeface="+mn-lt"/>
                <a:ea typeface="+mn-ea"/>
                <a:cs typeface="+mn-cs"/>
              </a:rPr>
              <a:t>khello</a:t>
            </a:r>
            <a:r>
              <a:rPr lang="zh-CN" altLang="zh-CN" sz="1200" kern="1200" dirty="0" smtClean="0">
                <a:solidFill>
                  <a:schemeClr val="tx1"/>
                </a:solidFill>
                <a:effectLst/>
                <a:latin typeface="+mn-lt"/>
                <a:ea typeface="+mn-ea"/>
                <a:cs typeface="+mn-cs"/>
              </a:rPr>
              <a:t>的系统调用，如下图所示：</a:t>
            </a:r>
          </a:p>
          <a:p>
            <a:endParaRPr lang="en-US" altLang="zh-CN" dirty="0" smtClean="0"/>
          </a:p>
          <a:p>
            <a:r>
              <a:rPr lang="zh-CN" altLang="zh-CN" sz="1200" kern="1200" dirty="0" smtClean="0">
                <a:solidFill>
                  <a:schemeClr val="tx1"/>
                </a:solidFill>
                <a:effectLst/>
                <a:latin typeface="+mn-lt"/>
                <a:ea typeface="+mn-ea"/>
                <a:cs typeface="+mn-cs"/>
              </a:rPr>
              <a:t>并且在</a:t>
            </a:r>
            <a:r>
              <a:rPr lang="en-US" altLang="zh-CN" sz="1200" kern="1200" dirty="0" err="1" smtClean="0">
                <a:solidFill>
                  <a:schemeClr val="tx1"/>
                </a:solidFill>
                <a:effectLst/>
                <a:latin typeface="+mn-lt"/>
                <a:ea typeface="+mn-ea"/>
                <a:cs typeface="+mn-cs"/>
              </a:rPr>
              <a:t>syscalls</a:t>
            </a:r>
            <a:r>
              <a:rPr lang="zh-CN" altLang="zh-CN" sz="1200" kern="1200" dirty="0" smtClean="0">
                <a:solidFill>
                  <a:schemeClr val="tx1"/>
                </a:solidFill>
                <a:effectLst/>
                <a:latin typeface="+mn-lt"/>
                <a:ea typeface="+mn-ea"/>
                <a:cs typeface="+mn-cs"/>
              </a:rPr>
              <a:t>这个函数数组中添加成员</a:t>
            </a:r>
            <a:r>
              <a:rPr lang="en-US" altLang="zh-CN" sz="1200" kern="1200" dirty="0" err="1" smtClean="0">
                <a:solidFill>
                  <a:schemeClr val="tx1"/>
                </a:solidFill>
                <a:effectLst/>
                <a:latin typeface="+mn-lt"/>
                <a:ea typeface="+mn-ea"/>
                <a:cs typeface="+mn-cs"/>
              </a:rPr>
              <a:t>SYS_khello</a:t>
            </a:r>
            <a:r>
              <a:rPr lang="zh-CN" altLang="zh-CN" sz="1200" kern="1200" dirty="0" smtClean="0">
                <a:solidFill>
                  <a:schemeClr val="tx1"/>
                </a:solidFill>
                <a:effectLst/>
                <a:latin typeface="+mn-lt"/>
                <a:ea typeface="+mn-ea"/>
                <a:cs typeface="+mn-cs"/>
              </a:rPr>
              <a:t>对应</a:t>
            </a:r>
            <a:r>
              <a:rPr lang="en-US" altLang="zh-CN" sz="1200" kern="1200" dirty="0" err="1" smtClean="0">
                <a:solidFill>
                  <a:schemeClr val="tx1"/>
                </a:solidFill>
                <a:effectLst/>
                <a:latin typeface="+mn-lt"/>
                <a:ea typeface="+mn-ea"/>
                <a:cs typeface="+mn-cs"/>
              </a:rPr>
              <a:t>sys_khello</a:t>
            </a:r>
            <a:r>
              <a:rPr lang="zh-CN" altLang="zh-CN" sz="1200" kern="1200" dirty="0" smtClean="0">
                <a:solidFill>
                  <a:schemeClr val="tx1"/>
                </a:solidFill>
                <a:effectLst/>
                <a:latin typeface="+mn-lt"/>
                <a:ea typeface="+mn-ea"/>
                <a:cs typeface="+mn-cs"/>
              </a:rPr>
              <a:t>这个函数。</a:t>
            </a:r>
          </a:p>
          <a:p>
            <a:r>
              <a:rPr lang="zh-CN" altLang="zh-CN" sz="1200" kern="1200" dirty="0" smtClean="0">
                <a:solidFill>
                  <a:schemeClr val="tx1"/>
                </a:solidFill>
                <a:effectLst/>
                <a:latin typeface="+mn-lt"/>
                <a:ea typeface="+mn-ea"/>
                <a:cs typeface="+mn-cs"/>
              </a:rPr>
              <a:t>然后修改</a:t>
            </a:r>
            <a:r>
              <a:rPr lang="en-US" altLang="zh-CN" sz="1200" kern="1200" dirty="0" smtClean="0">
                <a:solidFill>
                  <a:schemeClr val="tx1"/>
                </a:solidFill>
                <a:effectLst/>
                <a:latin typeface="+mn-lt"/>
                <a:ea typeface="+mn-ea"/>
                <a:cs typeface="+mn-cs"/>
              </a:rPr>
              <a:t>kern-</a:t>
            </a:r>
            <a:r>
              <a:rPr lang="en-US" altLang="zh-CN" sz="1200" kern="1200" dirty="0" err="1" smtClean="0">
                <a:solidFill>
                  <a:schemeClr val="tx1"/>
                </a:solidFill>
                <a:effectLst/>
                <a:latin typeface="+mn-lt"/>
                <a:ea typeface="+mn-ea"/>
                <a:cs typeface="+mn-cs"/>
              </a:rPr>
              <a:t>ucore</a:t>
            </a:r>
            <a:r>
              <a:rPr lang="en-US" altLang="zh-CN" sz="1200" kern="1200" dirty="0" smtClean="0">
                <a:solidFill>
                  <a:schemeClr val="tx1"/>
                </a:solidFill>
                <a:effectLst/>
                <a:latin typeface="+mn-lt"/>
                <a:ea typeface="+mn-ea"/>
                <a:cs typeface="+mn-cs"/>
              </a:rPr>
              <a:t>/include/lib/</a:t>
            </a:r>
            <a:r>
              <a:rPr lang="en-US" altLang="zh-CN" sz="1200" kern="1200" dirty="0" err="1" smtClean="0">
                <a:solidFill>
                  <a:schemeClr val="tx1"/>
                </a:solidFill>
                <a:effectLst/>
                <a:latin typeface="+mn-lt"/>
                <a:ea typeface="+mn-ea"/>
                <a:cs typeface="+mn-cs"/>
              </a:rPr>
              <a:t>unistd.h</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user/include/</a:t>
            </a:r>
            <a:r>
              <a:rPr lang="en-US" altLang="zh-CN" sz="1200" kern="1200" dirty="0" err="1" smtClean="0">
                <a:solidFill>
                  <a:schemeClr val="tx1"/>
                </a:solidFill>
                <a:effectLst/>
                <a:latin typeface="+mn-lt"/>
                <a:ea typeface="+mn-ea"/>
                <a:cs typeface="+mn-cs"/>
              </a:rPr>
              <a:t>unistd.h</a:t>
            </a:r>
            <a:r>
              <a:rPr lang="zh-CN" altLang="zh-CN" sz="1200" kern="1200" dirty="0" smtClean="0">
                <a:solidFill>
                  <a:schemeClr val="tx1"/>
                </a:solidFill>
                <a:effectLst/>
                <a:latin typeface="+mn-lt"/>
                <a:ea typeface="+mn-ea"/>
                <a:cs typeface="+mn-cs"/>
              </a:rPr>
              <a:t>以及</a:t>
            </a:r>
            <a:r>
              <a:rPr lang="en-US" altLang="zh-CN" sz="1200" kern="1200" dirty="0" smtClean="0">
                <a:solidFill>
                  <a:schemeClr val="tx1"/>
                </a:solidFill>
                <a:effectLst/>
                <a:latin typeface="+mn-lt"/>
                <a:ea typeface="+mn-ea"/>
                <a:cs typeface="+mn-cs"/>
              </a:rPr>
              <a:t>user/include/</a:t>
            </a:r>
            <a:r>
              <a:rPr lang="en-US" altLang="zh-CN" sz="1200" kern="1200" dirty="0" err="1" smtClean="0">
                <a:solidFill>
                  <a:schemeClr val="tx1"/>
                </a:solidFill>
                <a:effectLst/>
                <a:latin typeface="+mn-lt"/>
                <a:ea typeface="+mn-ea"/>
                <a:cs typeface="+mn-cs"/>
              </a:rPr>
              <a:t>syscall.h</a:t>
            </a:r>
            <a:r>
              <a:rPr lang="zh-CN" altLang="zh-CN" sz="1200" kern="1200" dirty="0" smtClean="0">
                <a:solidFill>
                  <a:schemeClr val="tx1"/>
                </a:solidFill>
                <a:effectLst/>
                <a:latin typeface="+mn-lt"/>
                <a:ea typeface="+mn-ea"/>
                <a:cs typeface="+mn-cs"/>
              </a:rPr>
              <a:t>，具体修改内容如下：</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然后修改</a:t>
            </a:r>
            <a:r>
              <a:rPr lang="en-US" altLang="zh-CN" sz="1200" kern="1200" dirty="0" smtClean="0">
                <a:solidFill>
                  <a:schemeClr val="tx1"/>
                </a:solidFill>
                <a:effectLst/>
                <a:latin typeface="+mn-lt"/>
                <a:ea typeface="+mn-ea"/>
                <a:cs typeface="+mn-cs"/>
              </a:rPr>
              <a:t>user/user-</a:t>
            </a:r>
            <a:r>
              <a:rPr lang="en-US" altLang="zh-CN" sz="1200" kern="1200" dirty="0" err="1" smtClean="0">
                <a:solidFill>
                  <a:schemeClr val="tx1"/>
                </a:solidFill>
                <a:effectLst/>
                <a:latin typeface="+mn-lt"/>
                <a:ea typeface="+mn-ea"/>
                <a:cs typeface="+mn-cs"/>
              </a:rPr>
              <a:t>ucore</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hello.c</a:t>
            </a:r>
            <a:r>
              <a:rPr lang="zh-CN" altLang="zh-CN" sz="1200" kern="1200" dirty="0" smtClean="0">
                <a:solidFill>
                  <a:schemeClr val="tx1"/>
                </a:solidFill>
                <a:effectLst/>
                <a:latin typeface="+mn-lt"/>
                <a:ea typeface="+mn-ea"/>
                <a:cs typeface="+mn-cs"/>
              </a:rPr>
              <a:t>的内容，把应用程序调用</a:t>
            </a:r>
            <a:r>
              <a:rPr lang="en-US" altLang="zh-CN" sz="1200" kern="1200" dirty="0" err="1" smtClean="0">
                <a:solidFill>
                  <a:schemeClr val="tx1"/>
                </a:solidFill>
                <a:effectLst/>
                <a:latin typeface="+mn-lt"/>
                <a:ea typeface="+mn-ea"/>
                <a:cs typeface="+mn-cs"/>
              </a:rPr>
              <a:t>printf</a:t>
            </a:r>
            <a:r>
              <a:rPr lang="zh-CN" altLang="zh-CN" sz="1200" kern="1200" dirty="0" smtClean="0">
                <a:solidFill>
                  <a:schemeClr val="tx1"/>
                </a:solidFill>
                <a:effectLst/>
                <a:latin typeface="+mn-lt"/>
                <a:ea typeface="+mn-ea"/>
                <a:cs typeface="+mn-cs"/>
              </a:rPr>
              <a:t>改为一个系统调用，调用号使用上述设置的</a:t>
            </a:r>
            <a:r>
              <a:rPr lang="en-US" altLang="zh-CN" sz="1200" kern="1200" dirty="0" smtClean="0">
                <a:solidFill>
                  <a:schemeClr val="tx1"/>
                </a:solidFill>
                <a:effectLst/>
                <a:latin typeface="+mn-lt"/>
                <a:ea typeface="+mn-ea"/>
                <a:cs typeface="+mn-cs"/>
              </a:rPr>
              <a:t>142</a:t>
            </a:r>
            <a:r>
              <a:rPr lang="zh-CN" altLang="zh-CN" sz="1200" kern="1200" dirty="0" smtClean="0">
                <a:solidFill>
                  <a:schemeClr val="tx1"/>
                </a:solidFill>
                <a:effectLst/>
                <a:latin typeface="+mn-lt"/>
                <a:ea typeface="+mn-ea"/>
                <a:cs typeface="+mn-cs"/>
              </a:rPr>
              <a:t>，如下图所示：</a:t>
            </a:r>
          </a:p>
          <a:p>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56FE0BC-11A4-49E8-97D7-3F3A1B122746}" type="slidenum">
              <a:rPr lang="zh-CN" altLang="en-US" smtClean="0"/>
              <a:t>16</a:t>
            </a:fld>
            <a:endParaRPr lang="zh-CN" altLang="en-US"/>
          </a:p>
        </p:txBody>
      </p:sp>
    </p:spTree>
    <p:extLst>
      <p:ext uri="{BB962C8B-B14F-4D97-AF65-F5344CB8AC3E}">
        <p14:creationId xmlns:p14="http://schemas.microsoft.com/office/powerpoint/2010/main" val="3370961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重新编译</a:t>
            </a:r>
            <a:r>
              <a:rPr lang="en-US" altLang="zh-CN" sz="1200" kern="1200" dirty="0" smtClean="0">
                <a:solidFill>
                  <a:schemeClr val="tx1"/>
                </a:solidFill>
                <a:effectLst/>
                <a:latin typeface="+mn-lt"/>
                <a:ea typeface="+mn-ea"/>
                <a:cs typeface="+mn-cs"/>
              </a:rPr>
              <a:t>hos-</a:t>
            </a:r>
            <a:r>
              <a:rPr lang="en-US" altLang="zh-CN" sz="1200" kern="1200" dirty="0" err="1" smtClean="0">
                <a:solidFill>
                  <a:schemeClr val="tx1"/>
                </a:solidFill>
                <a:effectLst/>
                <a:latin typeface="+mn-lt"/>
                <a:ea typeface="+mn-ea"/>
                <a:cs typeface="+mn-cs"/>
              </a:rPr>
              <a:t>mips</a:t>
            </a:r>
            <a:r>
              <a:rPr lang="zh-CN" altLang="zh-CN" sz="1200" kern="1200" dirty="0" smtClean="0">
                <a:solidFill>
                  <a:schemeClr val="tx1"/>
                </a:solidFill>
                <a:effectLst/>
                <a:latin typeface="+mn-lt"/>
                <a:ea typeface="+mn-ea"/>
                <a:cs typeface="+mn-cs"/>
              </a:rPr>
              <a:t>并上板运行，结果如下图所示</a:t>
            </a:r>
            <a:endParaRPr lang="zh-CN" altLang="en-US" dirty="0"/>
          </a:p>
        </p:txBody>
      </p:sp>
      <p:sp>
        <p:nvSpPr>
          <p:cNvPr id="4" name="灯片编号占位符 3"/>
          <p:cNvSpPr>
            <a:spLocks noGrp="1"/>
          </p:cNvSpPr>
          <p:nvPr>
            <p:ph type="sldNum" sz="quarter" idx="10"/>
          </p:nvPr>
        </p:nvSpPr>
        <p:spPr/>
        <p:txBody>
          <a:bodyPr/>
          <a:lstStyle/>
          <a:p>
            <a:fld id="{456FE0BC-11A4-49E8-97D7-3F3A1B122746}" type="slidenum">
              <a:rPr lang="zh-CN" altLang="en-US" smtClean="0"/>
              <a:t>17</a:t>
            </a:fld>
            <a:endParaRPr lang="zh-CN" altLang="en-US"/>
          </a:p>
        </p:txBody>
      </p:sp>
    </p:spTree>
    <p:extLst>
      <p:ext uri="{BB962C8B-B14F-4D97-AF65-F5344CB8AC3E}">
        <p14:creationId xmlns:p14="http://schemas.microsoft.com/office/powerpoint/2010/main" val="1563666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最后打印空闲页面数量，这一步使用增加系统调用的方式实现。</a:t>
            </a:r>
          </a:p>
          <a:p>
            <a:r>
              <a:rPr lang="zh-CN" altLang="zh-CN" sz="1200" kern="1200" dirty="0" smtClean="0">
                <a:solidFill>
                  <a:schemeClr val="tx1"/>
                </a:solidFill>
                <a:effectLst/>
                <a:latin typeface="+mn-lt"/>
                <a:ea typeface="+mn-ea"/>
                <a:cs typeface="+mn-cs"/>
              </a:rPr>
              <a:t>根据指导书的提示，阅读</a:t>
            </a:r>
            <a:r>
              <a:rPr lang="en-US" altLang="zh-CN" sz="1200" kern="1200" dirty="0" smtClean="0">
                <a:solidFill>
                  <a:schemeClr val="tx1"/>
                </a:solidFill>
                <a:effectLst/>
                <a:latin typeface="+mn-lt"/>
                <a:ea typeface="+mn-ea"/>
                <a:cs typeface="+mn-cs"/>
              </a:rPr>
              <a:t>kern-</a:t>
            </a:r>
            <a:r>
              <a:rPr lang="en-US" altLang="zh-CN" sz="1200" kern="1200" dirty="0" err="1" smtClean="0">
                <a:solidFill>
                  <a:schemeClr val="tx1"/>
                </a:solidFill>
                <a:effectLst/>
                <a:latin typeface="+mn-lt"/>
                <a:ea typeface="+mn-ea"/>
                <a:cs typeface="+mn-cs"/>
              </a:rPr>
              <a:t>ucore</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pmm.c</a:t>
            </a:r>
            <a:r>
              <a:rPr lang="zh-CN" altLang="zh-CN" sz="1200" kern="1200" dirty="0" smtClean="0">
                <a:solidFill>
                  <a:schemeClr val="tx1"/>
                </a:solidFill>
                <a:effectLst/>
                <a:latin typeface="+mn-lt"/>
                <a:ea typeface="+mn-ea"/>
                <a:cs typeface="+mn-cs"/>
              </a:rPr>
              <a:t>的源码之后发现有一个</a:t>
            </a:r>
            <a:r>
              <a:rPr lang="en-US" altLang="zh-CN" sz="1200" kern="1200" dirty="0" err="1" smtClean="0">
                <a:solidFill>
                  <a:schemeClr val="tx1"/>
                </a:solidFill>
                <a:effectLst/>
                <a:latin typeface="+mn-lt"/>
                <a:ea typeface="+mn-ea"/>
                <a:cs typeface="+mn-cs"/>
              </a:rPr>
              <a:t>nr_free_pages</a:t>
            </a:r>
            <a:r>
              <a:rPr lang="zh-CN" altLang="zh-CN" sz="1200" kern="1200" dirty="0" smtClean="0">
                <a:solidFill>
                  <a:schemeClr val="tx1"/>
                </a:solidFill>
                <a:effectLst/>
                <a:latin typeface="+mn-lt"/>
                <a:ea typeface="+mn-ea"/>
                <a:cs typeface="+mn-cs"/>
              </a:rPr>
              <a:t>的函数如下图所示：</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根据注释可知这个函数是内核函数，功能是获取当前空闲内存的大小，符合程序的功能设计要求，因此可以新增一个系统调用来调用这个函数在内核态获取空闲页面数量并打印。</a:t>
            </a:r>
          </a:p>
          <a:p>
            <a:r>
              <a:rPr lang="zh-CN" altLang="zh-CN" sz="1200" kern="1200" dirty="0" smtClean="0">
                <a:solidFill>
                  <a:schemeClr val="tx1"/>
                </a:solidFill>
                <a:effectLst/>
                <a:latin typeface="+mn-lt"/>
                <a:ea typeface="+mn-ea"/>
                <a:cs typeface="+mn-cs"/>
              </a:rPr>
              <a:t>增加系统调用的方法与上述的</a:t>
            </a:r>
            <a:r>
              <a:rPr lang="en-US" altLang="zh-CN" sz="1200" kern="1200" dirty="0" err="1" smtClean="0">
                <a:solidFill>
                  <a:schemeClr val="tx1"/>
                </a:solidFill>
                <a:effectLst/>
                <a:latin typeface="+mn-lt"/>
                <a:ea typeface="+mn-ea"/>
                <a:cs typeface="+mn-cs"/>
              </a:rPr>
              <a:t>khello</a:t>
            </a:r>
            <a:r>
              <a:rPr lang="zh-CN" altLang="zh-CN" sz="1200" kern="1200" dirty="0" smtClean="0">
                <a:solidFill>
                  <a:schemeClr val="tx1"/>
                </a:solidFill>
                <a:effectLst/>
                <a:latin typeface="+mn-lt"/>
                <a:ea typeface="+mn-ea"/>
                <a:cs typeface="+mn-cs"/>
              </a:rPr>
              <a:t>相同，名为</a:t>
            </a:r>
            <a:r>
              <a:rPr lang="en-US" altLang="zh-CN" sz="1200" kern="1200" dirty="0" err="1" smtClean="0">
                <a:solidFill>
                  <a:schemeClr val="tx1"/>
                </a:solidFill>
                <a:effectLst/>
                <a:latin typeface="+mn-lt"/>
                <a:ea typeface="+mn-ea"/>
                <a:cs typeface="+mn-cs"/>
              </a:rPr>
              <a:t>kfree</a:t>
            </a:r>
            <a:r>
              <a:rPr lang="zh-CN" altLang="zh-CN" sz="1200" kern="1200" dirty="0" smtClean="0">
                <a:solidFill>
                  <a:schemeClr val="tx1"/>
                </a:solidFill>
                <a:effectLst/>
                <a:latin typeface="+mn-lt"/>
                <a:ea typeface="+mn-ea"/>
                <a:cs typeface="+mn-cs"/>
              </a:rPr>
              <a:t>，系统调用号为</a:t>
            </a:r>
            <a:r>
              <a:rPr lang="en-US" altLang="zh-CN" sz="1200" kern="1200" dirty="0" smtClean="0">
                <a:solidFill>
                  <a:schemeClr val="tx1"/>
                </a:solidFill>
                <a:effectLst/>
                <a:latin typeface="+mn-lt"/>
                <a:ea typeface="+mn-ea"/>
                <a:cs typeface="+mn-cs"/>
              </a:rPr>
              <a:t>143</a:t>
            </a:r>
            <a:r>
              <a:rPr lang="zh-CN" altLang="zh-CN" sz="1200" kern="1200" dirty="0" smtClean="0">
                <a:solidFill>
                  <a:schemeClr val="tx1"/>
                </a:solidFill>
                <a:effectLst/>
                <a:latin typeface="+mn-lt"/>
                <a:ea typeface="+mn-ea"/>
                <a:cs typeface="+mn-cs"/>
              </a:rPr>
              <a:t>。</a:t>
            </a:r>
          </a:p>
          <a:p>
            <a:r>
              <a:rPr lang="zh-CN" altLang="zh-CN" sz="1200" kern="1200" dirty="0" smtClean="0">
                <a:solidFill>
                  <a:schemeClr val="tx1"/>
                </a:solidFill>
                <a:effectLst/>
                <a:latin typeface="+mn-lt"/>
                <a:ea typeface="+mn-ea"/>
                <a:cs typeface="+mn-cs"/>
              </a:rPr>
              <a:t>再用编写用户程序的相同方法增加一个名为</a:t>
            </a:r>
            <a:r>
              <a:rPr lang="en-US" altLang="zh-CN" sz="1200" kern="1200" dirty="0" smtClean="0">
                <a:solidFill>
                  <a:schemeClr val="tx1"/>
                </a:solidFill>
                <a:effectLst/>
                <a:latin typeface="+mn-lt"/>
                <a:ea typeface="+mn-ea"/>
                <a:cs typeface="+mn-cs"/>
              </a:rPr>
              <a:t>free</a:t>
            </a:r>
            <a:r>
              <a:rPr lang="zh-CN" altLang="zh-CN" sz="1200" kern="1200" dirty="0" smtClean="0">
                <a:solidFill>
                  <a:schemeClr val="tx1"/>
                </a:solidFill>
                <a:effectLst/>
                <a:latin typeface="+mn-lt"/>
                <a:ea typeface="+mn-ea"/>
                <a:cs typeface="+mn-cs"/>
              </a:rPr>
              <a:t>的用户程序，</a:t>
            </a:r>
            <a:r>
              <a:rPr lang="en-US" altLang="zh-CN" sz="1200" kern="1200" dirty="0" smtClean="0">
                <a:solidFill>
                  <a:schemeClr val="tx1"/>
                </a:solidFill>
                <a:effectLst/>
                <a:latin typeface="+mn-lt"/>
                <a:ea typeface="+mn-ea"/>
                <a:cs typeface="+mn-cs"/>
              </a:rPr>
              <a:t>user/user-</a:t>
            </a:r>
            <a:r>
              <a:rPr lang="en-US" altLang="zh-CN" sz="1200" kern="1200" dirty="0" err="1" smtClean="0">
                <a:solidFill>
                  <a:schemeClr val="tx1"/>
                </a:solidFill>
                <a:effectLst/>
                <a:latin typeface="+mn-lt"/>
                <a:ea typeface="+mn-ea"/>
                <a:cs typeface="+mn-cs"/>
              </a:rPr>
              <a:t>ucore</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free.c</a:t>
            </a:r>
            <a:r>
              <a:rPr lang="zh-CN" altLang="zh-CN" sz="1200" kern="1200" dirty="0" smtClean="0">
                <a:solidFill>
                  <a:schemeClr val="tx1"/>
                </a:solidFill>
                <a:effectLst/>
                <a:latin typeface="+mn-lt"/>
                <a:ea typeface="+mn-ea"/>
                <a:cs typeface="+mn-cs"/>
              </a:rPr>
              <a:t>的内容如下图所示：</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56FE0BC-11A4-49E8-97D7-3F3A1B122746}" type="slidenum">
              <a:rPr lang="zh-CN" altLang="en-US" smtClean="0"/>
              <a:t>18</a:t>
            </a:fld>
            <a:endParaRPr lang="zh-CN" altLang="en-US"/>
          </a:p>
        </p:txBody>
      </p:sp>
    </p:spTree>
    <p:extLst>
      <p:ext uri="{BB962C8B-B14F-4D97-AF65-F5344CB8AC3E}">
        <p14:creationId xmlns:p14="http://schemas.microsoft.com/office/powerpoint/2010/main" val="3266418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重新编译</a:t>
            </a:r>
            <a:r>
              <a:rPr lang="en-US" altLang="zh-CN" sz="1200" kern="1200" dirty="0" smtClean="0">
                <a:solidFill>
                  <a:schemeClr val="tx1"/>
                </a:solidFill>
                <a:effectLst/>
                <a:latin typeface="+mn-lt"/>
                <a:ea typeface="+mn-ea"/>
                <a:cs typeface="+mn-cs"/>
              </a:rPr>
              <a:t>hos-</a:t>
            </a:r>
            <a:r>
              <a:rPr lang="en-US" altLang="zh-CN" sz="1200" kern="1200" dirty="0" err="1" smtClean="0">
                <a:solidFill>
                  <a:schemeClr val="tx1"/>
                </a:solidFill>
                <a:effectLst/>
                <a:latin typeface="+mn-lt"/>
                <a:ea typeface="+mn-ea"/>
                <a:cs typeface="+mn-cs"/>
              </a:rPr>
              <a:t>mips</a:t>
            </a:r>
            <a:r>
              <a:rPr lang="zh-CN" altLang="zh-CN" sz="1200" kern="1200" dirty="0" smtClean="0">
                <a:solidFill>
                  <a:schemeClr val="tx1"/>
                </a:solidFill>
                <a:effectLst/>
                <a:latin typeface="+mn-lt"/>
                <a:ea typeface="+mn-ea"/>
                <a:cs typeface="+mn-cs"/>
              </a:rPr>
              <a:t>并上板运行，结果如下图所示</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至此完成实验指导手册第</a:t>
            </a:r>
            <a:r>
              <a:rPr lang="en-US" altLang="zh-CN" sz="1200" kern="1200" dirty="0" smtClean="0">
                <a:solidFill>
                  <a:schemeClr val="tx1"/>
                </a:solidFill>
                <a:effectLst/>
                <a:latin typeface="+mn-lt"/>
                <a:ea typeface="+mn-ea"/>
                <a:cs typeface="+mn-cs"/>
              </a:rPr>
              <a:t>7</a:t>
            </a:r>
            <a:r>
              <a:rPr lang="zh-CN" altLang="en-US" sz="1200" kern="1200" dirty="0" smtClean="0">
                <a:solidFill>
                  <a:schemeClr val="tx1"/>
                </a:solidFill>
                <a:effectLst/>
                <a:latin typeface="+mn-lt"/>
                <a:ea typeface="+mn-ea"/>
                <a:cs typeface="+mn-cs"/>
              </a:rPr>
              <a:t>部分</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56FE0BC-11A4-49E8-97D7-3F3A1B122746}" type="slidenum">
              <a:rPr lang="zh-CN" altLang="en-US" smtClean="0"/>
              <a:t>19</a:t>
            </a:fld>
            <a:endParaRPr lang="zh-CN" altLang="en-US"/>
          </a:p>
        </p:txBody>
      </p:sp>
    </p:spTree>
    <p:extLst>
      <p:ext uri="{BB962C8B-B14F-4D97-AF65-F5344CB8AC3E}">
        <p14:creationId xmlns:p14="http://schemas.microsoft.com/office/powerpoint/2010/main" val="2151811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6FE0BC-11A4-49E8-97D7-3F3A1B122746}" type="slidenum">
              <a:rPr lang="zh-CN" altLang="en-US" smtClean="0"/>
              <a:t>20</a:t>
            </a:fld>
            <a:endParaRPr lang="zh-CN" altLang="en-US"/>
          </a:p>
        </p:txBody>
      </p:sp>
    </p:spTree>
    <p:extLst>
      <p:ext uri="{BB962C8B-B14F-4D97-AF65-F5344CB8AC3E}">
        <p14:creationId xmlns:p14="http://schemas.microsoft.com/office/powerpoint/2010/main" val="2218137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第八章后面的内容，由于使用</a:t>
            </a:r>
            <a:r>
              <a:rPr lang="en-US" altLang="zh-CN" dirty="0" smtClean="0"/>
              <a:t>hos-</a:t>
            </a:r>
            <a:r>
              <a:rPr lang="en-US" altLang="zh-CN" dirty="0" err="1" smtClean="0"/>
              <a:t>mips</a:t>
            </a:r>
            <a:r>
              <a:rPr lang="zh-CN" altLang="en-US" dirty="0" smtClean="0"/>
              <a:t>源码的</a:t>
            </a:r>
            <a:r>
              <a:rPr lang="en-US" altLang="zh-CN" dirty="0" smtClean="0"/>
              <a:t>debug</a:t>
            </a:r>
            <a:r>
              <a:rPr lang="zh-CN" altLang="en-US" dirty="0" smtClean="0"/>
              <a:t>目录下面的比特流能够正常加载</a:t>
            </a:r>
            <a:r>
              <a:rPr lang="en-US" altLang="zh-CN" dirty="0" smtClean="0"/>
              <a:t>hos-</a:t>
            </a:r>
            <a:r>
              <a:rPr lang="en-US" altLang="zh-CN" dirty="0" err="1" smtClean="0"/>
              <a:t>mips</a:t>
            </a:r>
            <a:r>
              <a:rPr lang="zh-CN" altLang="en-US" dirty="0" smtClean="0"/>
              <a:t>系统，但使用自己生成的比特流会卡在断点，而且没能解决这个问题，所以进度没法推进</a:t>
            </a:r>
            <a:endParaRPr lang="en-US" altLang="zh-CN" dirty="0" smtClean="0"/>
          </a:p>
          <a:p>
            <a:endParaRPr lang="en-US" altLang="zh-CN" dirty="0" smtClean="0"/>
          </a:p>
          <a:p>
            <a:r>
              <a:rPr lang="zh-CN" altLang="en-US" dirty="0" smtClean="0"/>
              <a:t>就是如果用源码自带的比特流烧到小车里再执行</a:t>
            </a:r>
            <a:r>
              <a:rPr lang="en-US" altLang="zh-CN" dirty="0" smtClean="0"/>
              <a:t>run.bat</a:t>
            </a:r>
            <a:r>
              <a:rPr lang="zh-CN" altLang="en-US" dirty="0" smtClean="0"/>
              <a:t>就正常进入</a:t>
            </a:r>
            <a:r>
              <a:rPr lang="en-US" altLang="zh-CN" dirty="0" smtClean="0"/>
              <a:t>hos-</a:t>
            </a:r>
            <a:r>
              <a:rPr lang="en-US" altLang="zh-CN" dirty="0" err="1" smtClean="0"/>
              <a:t>mips</a:t>
            </a:r>
            <a:r>
              <a:rPr lang="zh-CN" altLang="en-US" dirty="0" smtClean="0"/>
              <a:t>系统</a:t>
            </a:r>
            <a:br>
              <a:rPr lang="zh-CN" altLang="en-US" dirty="0" smtClean="0"/>
            </a:br>
            <a:r>
              <a:rPr lang="zh-CN" altLang="en-US" dirty="0" smtClean="0"/>
              <a:t>但是自己搭建的硬件平台生成比特流烧到小车就是上面图片和的样子，但前面的测试也正常通过</a:t>
            </a:r>
            <a:endParaRPr lang="en-US" altLang="zh-CN" dirty="0" smtClean="0"/>
          </a:p>
          <a:p>
            <a:r>
              <a:rPr lang="zh-CN" altLang="en-US" dirty="0" smtClean="0"/>
              <a:t>换了两块板子都是同样的问题</a:t>
            </a:r>
            <a:endParaRPr lang="en-US" altLang="zh-CN" dirty="0" smtClean="0"/>
          </a:p>
          <a:p>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视频就是卡在断点时</a:t>
            </a:r>
            <a:r>
              <a:rPr lang="en-US" altLang="zh-CN" dirty="0" smtClean="0"/>
              <a:t>16</a:t>
            </a:r>
            <a:r>
              <a:rPr lang="zh-CN" altLang="en-US" dirty="0" smtClean="0"/>
              <a:t>个</a:t>
            </a:r>
            <a:r>
              <a:rPr lang="en-US" altLang="zh-CN" dirty="0" smtClean="0"/>
              <a:t>LED</a:t>
            </a:r>
            <a:r>
              <a:rPr lang="zh-CN" altLang="en-US" dirty="0" smtClean="0"/>
              <a:t>全闪烁，且频率应该是从左到右越来越高的。</a:t>
            </a:r>
            <a:br>
              <a:rPr lang="zh-CN" altLang="en-US" dirty="0" smtClean="0"/>
            </a:br>
            <a:r>
              <a:rPr lang="zh-CN" altLang="en-US" dirty="0" smtClean="0"/>
              <a:t>而且没能解决这个问题，所以进度没法继续推进。</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456FE0BC-11A4-49E8-97D7-3F3A1B122746}" type="slidenum">
              <a:rPr lang="zh-CN" altLang="en-US" smtClean="0"/>
              <a:t>21</a:t>
            </a:fld>
            <a:endParaRPr lang="zh-CN" altLang="en-US"/>
          </a:p>
        </p:txBody>
      </p:sp>
    </p:spTree>
    <p:extLst>
      <p:ext uri="{BB962C8B-B14F-4D97-AF65-F5344CB8AC3E}">
        <p14:creationId xmlns:p14="http://schemas.microsoft.com/office/powerpoint/2010/main" val="1106704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56FE0BC-11A4-49E8-97D7-3F3A1B122746}" type="slidenum">
              <a:rPr lang="zh-CN" altLang="en-US" smtClean="0"/>
              <a:t>23</a:t>
            </a:fld>
            <a:endParaRPr lang="zh-CN" altLang="en-US"/>
          </a:p>
        </p:txBody>
      </p:sp>
    </p:spTree>
    <p:extLst>
      <p:ext uri="{BB962C8B-B14F-4D97-AF65-F5344CB8AC3E}">
        <p14:creationId xmlns:p14="http://schemas.microsoft.com/office/powerpoint/2010/main" val="905771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56FE0BC-11A4-49E8-97D7-3F3A1B122746}" type="slidenum">
              <a:rPr lang="zh-CN" altLang="en-US" smtClean="0"/>
              <a:t>24</a:t>
            </a:fld>
            <a:endParaRPr lang="zh-CN" altLang="en-US"/>
          </a:p>
        </p:txBody>
      </p:sp>
    </p:spTree>
    <p:extLst>
      <p:ext uri="{BB962C8B-B14F-4D97-AF65-F5344CB8AC3E}">
        <p14:creationId xmlns:p14="http://schemas.microsoft.com/office/powerpoint/2010/main" val="2991113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6FE0BC-11A4-49E8-97D7-3F3A1B122746}" type="slidenum">
              <a:rPr lang="zh-CN" altLang="en-US" smtClean="0"/>
              <a:t>2</a:t>
            </a:fld>
            <a:endParaRPr lang="zh-CN" altLang="en-US"/>
          </a:p>
        </p:txBody>
      </p:sp>
    </p:spTree>
    <p:extLst>
      <p:ext uri="{BB962C8B-B14F-4D97-AF65-F5344CB8AC3E}">
        <p14:creationId xmlns:p14="http://schemas.microsoft.com/office/powerpoint/2010/main" val="2235615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6FE0BC-11A4-49E8-97D7-3F3A1B122746}" type="slidenum">
              <a:rPr lang="zh-CN" altLang="en-US" smtClean="0"/>
              <a:t>4</a:t>
            </a:fld>
            <a:endParaRPr lang="zh-CN" altLang="en-US"/>
          </a:p>
        </p:txBody>
      </p:sp>
    </p:spTree>
    <p:extLst>
      <p:ext uri="{BB962C8B-B14F-4D97-AF65-F5344CB8AC3E}">
        <p14:creationId xmlns:p14="http://schemas.microsoft.com/office/powerpoint/2010/main" val="2252831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根据实验指导书</a:t>
            </a:r>
            <a:r>
              <a:rPr lang="zh-CN" altLang="zh-CN" sz="1200" kern="1200" dirty="0" smtClean="0">
                <a:solidFill>
                  <a:schemeClr val="tx1"/>
                </a:solidFill>
                <a:effectLst/>
                <a:latin typeface="+mn-lt"/>
                <a:ea typeface="+mn-ea"/>
                <a:cs typeface="+mn-cs"/>
              </a:rPr>
              <a:t>配置完成后的</a:t>
            </a:r>
            <a:r>
              <a:rPr lang="en-US" altLang="zh-CN" sz="1200" kern="1200" dirty="0" smtClean="0">
                <a:solidFill>
                  <a:schemeClr val="tx1"/>
                </a:solidFill>
                <a:effectLst/>
                <a:latin typeface="+mn-lt"/>
                <a:ea typeface="+mn-ea"/>
                <a:cs typeface="+mn-cs"/>
              </a:rPr>
              <a:t>MIPS </a:t>
            </a:r>
            <a:r>
              <a:rPr lang="en-US" altLang="zh-CN" sz="1200" kern="1200" dirty="0" err="1" smtClean="0">
                <a:solidFill>
                  <a:schemeClr val="tx1"/>
                </a:solidFill>
                <a:effectLst/>
                <a:latin typeface="+mn-lt"/>
                <a:ea typeface="+mn-ea"/>
                <a:cs typeface="+mn-cs"/>
              </a:rPr>
              <a:t>fpga</a:t>
            </a:r>
            <a:r>
              <a:rPr lang="zh-CN" altLang="zh-CN" sz="1200" kern="1200" dirty="0" smtClean="0">
                <a:solidFill>
                  <a:schemeClr val="tx1"/>
                </a:solidFill>
                <a:effectLst/>
                <a:latin typeface="+mn-lt"/>
                <a:ea typeface="+mn-ea"/>
                <a:cs typeface="+mn-cs"/>
              </a:rPr>
              <a:t>硬件平台如下图所示：</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验证设计正确性并生成比特流之后，使用</a:t>
            </a:r>
            <a:r>
              <a:rPr lang="en-US" altLang="zh-CN" sz="1200" kern="1200" dirty="0" smtClean="0">
                <a:solidFill>
                  <a:schemeClr val="tx1"/>
                </a:solidFill>
                <a:effectLst/>
                <a:latin typeface="+mn-lt"/>
                <a:ea typeface="+mn-ea"/>
                <a:cs typeface="+mn-cs"/>
              </a:rPr>
              <a:t>_C</a:t>
            </a:r>
            <a:r>
              <a:rPr lang="zh-CN" altLang="zh-CN" sz="1200" kern="1200" dirty="0" smtClean="0">
                <a:solidFill>
                  <a:schemeClr val="tx1"/>
                </a:solidFill>
                <a:effectLst/>
                <a:latin typeface="+mn-lt"/>
                <a:ea typeface="+mn-ea"/>
                <a:cs typeface="+mn-cs"/>
              </a:rPr>
              <a:t>文件夹中的程序对硬件平台进行测试。</a:t>
            </a:r>
          </a:p>
          <a:p>
            <a:r>
              <a:rPr lang="zh-CN" altLang="zh-CN" sz="1200" kern="1200" dirty="0" smtClean="0">
                <a:solidFill>
                  <a:schemeClr val="tx1"/>
                </a:solidFill>
                <a:effectLst/>
                <a:latin typeface="+mn-lt"/>
                <a:ea typeface="+mn-ea"/>
                <a:cs typeface="+mn-cs"/>
              </a:rPr>
              <a:t>测试结果如下，</a:t>
            </a:r>
            <a:r>
              <a:rPr lang="en-US" altLang="zh-CN" sz="1200" kern="1200" dirty="0" smtClean="0">
                <a:solidFill>
                  <a:schemeClr val="tx1"/>
                </a:solidFill>
                <a:effectLst/>
                <a:latin typeface="+mn-lt"/>
                <a:ea typeface="+mn-ea"/>
                <a:cs typeface="+mn-cs"/>
              </a:rPr>
              <a:t>putty</a:t>
            </a:r>
            <a:r>
              <a:rPr lang="zh-CN" altLang="zh-CN" sz="1200" kern="1200" dirty="0" smtClean="0">
                <a:solidFill>
                  <a:schemeClr val="tx1"/>
                </a:solidFill>
                <a:effectLst/>
                <a:latin typeface="+mn-lt"/>
                <a:ea typeface="+mn-ea"/>
                <a:cs typeface="+mn-cs"/>
              </a:rPr>
              <a:t>能正确从串口收到循环的打印信息。</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开发板的状态如下图所示：</a:t>
            </a:r>
          </a:p>
          <a:p>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6FE0BC-11A4-49E8-97D7-3F3A1B12274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31126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添加自定义的</a:t>
            </a:r>
            <a:r>
              <a:rPr lang="en-US" altLang="zh-CN" sz="1200" kern="1200" dirty="0" smtClean="0">
                <a:solidFill>
                  <a:schemeClr val="tx1"/>
                </a:solidFill>
                <a:effectLst/>
                <a:latin typeface="+mn-lt"/>
                <a:ea typeface="+mn-ea"/>
                <a:cs typeface="+mn-cs"/>
              </a:rPr>
              <a:t>IP</a:t>
            </a:r>
            <a:r>
              <a:rPr lang="zh-CN" altLang="zh-CN" sz="1200" kern="1200" dirty="0" smtClean="0">
                <a:solidFill>
                  <a:schemeClr val="tx1"/>
                </a:solidFill>
                <a:effectLst/>
                <a:latin typeface="+mn-lt"/>
                <a:ea typeface="+mn-ea"/>
                <a:cs typeface="+mn-cs"/>
              </a:rPr>
              <a:t>模块后的</a:t>
            </a:r>
            <a:r>
              <a:rPr lang="en-US" altLang="zh-CN" sz="1200" kern="1200" dirty="0" smtClean="0">
                <a:solidFill>
                  <a:schemeClr val="tx1"/>
                </a:solidFill>
                <a:effectLst/>
                <a:latin typeface="+mn-lt"/>
                <a:ea typeface="+mn-ea"/>
                <a:cs typeface="+mn-cs"/>
              </a:rPr>
              <a:t>MIPS </a:t>
            </a:r>
            <a:r>
              <a:rPr lang="en-US" altLang="zh-CN" sz="1200" kern="1200" dirty="0" err="1" smtClean="0">
                <a:solidFill>
                  <a:schemeClr val="tx1"/>
                </a:solidFill>
                <a:effectLst/>
                <a:latin typeface="+mn-lt"/>
                <a:ea typeface="+mn-ea"/>
                <a:cs typeface="+mn-cs"/>
              </a:rPr>
              <a:t>fpga</a:t>
            </a:r>
            <a:r>
              <a:rPr lang="zh-CN" altLang="zh-CN" sz="1200" kern="1200" dirty="0" smtClean="0">
                <a:solidFill>
                  <a:schemeClr val="tx1"/>
                </a:solidFill>
                <a:effectLst/>
                <a:latin typeface="+mn-lt"/>
                <a:ea typeface="+mn-ea"/>
                <a:cs typeface="+mn-cs"/>
              </a:rPr>
              <a:t>硬件平台如下图所示：</a:t>
            </a:r>
          </a:p>
          <a:p>
            <a:endParaRPr lang="en-US" altLang="zh-CN" dirty="0" smtClean="0"/>
          </a:p>
          <a:p>
            <a:r>
              <a:rPr lang="zh-CN" altLang="zh-CN" sz="1200" kern="1200" dirty="0" smtClean="0">
                <a:solidFill>
                  <a:schemeClr val="tx1"/>
                </a:solidFill>
                <a:effectLst/>
                <a:latin typeface="+mn-lt"/>
                <a:ea typeface="+mn-ea"/>
                <a:cs typeface="+mn-cs"/>
              </a:rPr>
              <a:t>验证设计正确性并生成比特流之后，使用</a:t>
            </a:r>
            <a:r>
              <a:rPr lang="en-US" altLang="zh-CN" sz="1200" kern="1200" dirty="0" smtClean="0">
                <a:solidFill>
                  <a:schemeClr val="tx1"/>
                </a:solidFill>
                <a:effectLst/>
                <a:latin typeface="+mn-lt"/>
                <a:ea typeface="+mn-ea"/>
                <a:cs typeface="+mn-cs"/>
              </a:rPr>
              <a:t>_C</a:t>
            </a:r>
            <a:r>
              <a:rPr lang="zh-CN" altLang="zh-CN" sz="1200" kern="1200" dirty="0" smtClean="0">
                <a:solidFill>
                  <a:schemeClr val="tx1"/>
                </a:solidFill>
                <a:effectLst/>
                <a:latin typeface="+mn-lt"/>
                <a:ea typeface="+mn-ea"/>
                <a:cs typeface="+mn-cs"/>
              </a:rPr>
              <a:t>文件夹中的程序对硬件平台进行测试。</a:t>
            </a:r>
          </a:p>
          <a:p>
            <a:r>
              <a:rPr lang="zh-CN" altLang="zh-CN" sz="1200" kern="1200" dirty="0" smtClean="0">
                <a:solidFill>
                  <a:schemeClr val="tx1"/>
                </a:solidFill>
                <a:effectLst/>
                <a:latin typeface="+mn-lt"/>
                <a:ea typeface="+mn-ea"/>
                <a:cs typeface="+mn-cs"/>
              </a:rPr>
              <a:t>测试结果如下，开发板能正确给出询问信息，并能从串口读取亮度选择信息。</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开发板的状态如下图所示：</a:t>
            </a:r>
          </a:p>
          <a:p>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56FE0BC-11A4-49E8-97D7-3F3A1B122746}" type="slidenum">
              <a:rPr lang="zh-CN" altLang="en-US" smtClean="0"/>
              <a:t>9</a:t>
            </a:fld>
            <a:endParaRPr lang="zh-CN" altLang="en-US"/>
          </a:p>
        </p:txBody>
      </p:sp>
    </p:spTree>
    <p:extLst>
      <p:ext uri="{BB962C8B-B14F-4D97-AF65-F5344CB8AC3E}">
        <p14:creationId xmlns:p14="http://schemas.microsoft.com/office/powerpoint/2010/main" val="210064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添加中断后的</a:t>
            </a:r>
            <a:r>
              <a:rPr lang="en-US" altLang="zh-CN" sz="1200" kern="1200" dirty="0" smtClean="0">
                <a:solidFill>
                  <a:schemeClr val="tx1"/>
                </a:solidFill>
                <a:effectLst/>
                <a:latin typeface="+mn-lt"/>
                <a:ea typeface="+mn-ea"/>
                <a:cs typeface="+mn-cs"/>
              </a:rPr>
              <a:t>MIPS </a:t>
            </a:r>
            <a:r>
              <a:rPr lang="en-US" altLang="zh-CN" sz="1200" kern="1200" dirty="0" err="1" smtClean="0">
                <a:solidFill>
                  <a:schemeClr val="tx1"/>
                </a:solidFill>
                <a:effectLst/>
                <a:latin typeface="+mn-lt"/>
                <a:ea typeface="+mn-ea"/>
                <a:cs typeface="+mn-cs"/>
              </a:rPr>
              <a:t>fpga</a:t>
            </a:r>
            <a:r>
              <a:rPr lang="zh-CN" altLang="zh-CN" sz="1200" kern="1200" dirty="0" smtClean="0">
                <a:solidFill>
                  <a:schemeClr val="tx1"/>
                </a:solidFill>
                <a:effectLst/>
                <a:latin typeface="+mn-lt"/>
                <a:ea typeface="+mn-ea"/>
                <a:cs typeface="+mn-cs"/>
              </a:rPr>
              <a:t>硬件平台如下图所示：</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添加外部中断控制器模式后的</a:t>
            </a:r>
            <a:r>
              <a:rPr lang="en-US" altLang="zh-CN" sz="1200" kern="1200" dirty="0" smtClean="0">
                <a:solidFill>
                  <a:schemeClr val="tx1"/>
                </a:solidFill>
                <a:effectLst/>
                <a:latin typeface="+mn-lt"/>
                <a:ea typeface="+mn-ea"/>
                <a:cs typeface="+mn-cs"/>
              </a:rPr>
              <a:t>MIPS </a:t>
            </a:r>
            <a:r>
              <a:rPr lang="en-US" altLang="zh-CN" sz="1200" kern="1200" dirty="0" err="1" smtClean="0">
                <a:solidFill>
                  <a:schemeClr val="tx1"/>
                </a:solidFill>
                <a:effectLst/>
                <a:latin typeface="+mn-lt"/>
                <a:ea typeface="+mn-ea"/>
                <a:cs typeface="+mn-cs"/>
              </a:rPr>
              <a:t>fpga</a:t>
            </a:r>
            <a:r>
              <a:rPr lang="zh-CN" altLang="zh-CN" sz="1200" kern="1200" dirty="0" smtClean="0">
                <a:solidFill>
                  <a:schemeClr val="tx1"/>
                </a:solidFill>
                <a:effectLst/>
                <a:latin typeface="+mn-lt"/>
                <a:ea typeface="+mn-ea"/>
                <a:cs typeface="+mn-cs"/>
              </a:rPr>
              <a:t>硬件平台如下图所示：</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验证设计正确性并生成比特流之后，使用</a:t>
            </a:r>
            <a:r>
              <a:rPr lang="en-US" altLang="zh-CN" sz="1200" kern="1200" dirty="0" smtClean="0">
                <a:solidFill>
                  <a:schemeClr val="tx1"/>
                </a:solidFill>
                <a:effectLst/>
                <a:latin typeface="+mn-lt"/>
                <a:ea typeface="+mn-ea"/>
                <a:cs typeface="+mn-cs"/>
              </a:rPr>
              <a:t>_C</a:t>
            </a:r>
            <a:r>
              <a:rPr lang="zh-CN" altLang="zh-CN" sz="1200" kern="1200" dirty="0" smtClean="0">
                <a:solidFill>
                  <a:schemeClr val="tx1"/>
                </a:solidFill>
                <a:effectLst/>
                <a:latin typeface="+mn-lt"/>
                <a:ea typeface="+mn-ea"/>
                <a:cs typeface="+mn-cs"/>
              </a:rPr>
              <a:t>文件夹中的程序对硬件平台进行测试。</a:t>
            </a:r>
          </a:p>
          <a:p>
            <a:r>
              <a:rPr lang="zh-CN" altLang="zh-CN" sz="1200" kern="1200" dirty="0" smtClean="0">
                <a:solidFill>
                  <a:schemeClr val="tx1"/>
                </a:solidFill>
                <a:effectLst/>
                <a:latin typeface="+mn-lt"/>
                <a:ea typeface="+mn-ea"/>
                <a:cs typeface="+mn-cs"/>
              </a:rPr>
              <a:t>测试结果如下，开发板能进入中断并正确给出询问信息，且能从串口读取亮度选择信息。</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最后是</a:t>
            </a:r>
            <a:r>
              <a:rPr lang="zh-CN" altLang="zh-CN" sz="1200" kern="1200" dirty="0" smtClean="0">
                <a:solidFill>
                  <a:schemeClr val="tx1"/>
                </a:solidFill>
                <a:effectLst/>
                <a:latin typeface="+mn-lt"/>
                <a:ea typeface="+mn-ea"/>
                <a:cs typeface="+mn-cs"/>
              </a:rPr>
              <a:t>开发板的状态如下图所示：</a:t>
            </a:r>
          </a:p>
          <a:p>
            <a:endParaRPr lang="zh-CN"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56FE0BC-11A4-49E8-97D7-3F3A1B122746}" type="slidenum">
              <a:rPr lang="zh-CN" altLang="en-US" smtClean="0"/>
              <a:t>10</a:t>
            </a:fld>
            <a:endParaRPr lang="zh-CN" altLang="en-US"/>
          </a:p>
        </p:txBody>
      </p:sp>
    </p:spTree>
    <p:extLst>
      <p:ext uri="{BB962C8B-B14F-4D97-AF65-F5344CB8AC3E}">
        <p14:creationId xmlns:p14="http://schemas.microsoft.com/office/powerpoint/2010/main" val="1870760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镜像文件成功生成，如下图所示</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成功运行</a:t>
            </a:r>
            <a:r>
              <a:rPr lang="en-US" altLang="zh-CN" sz="1200" kern="1200" dirty="0" smtClean="0">
                <a:solidFill>
                  <a:schemeClr val="tx1"/>
                </a:solidFill>
                <a:effectLst/>
                <a:latin typeface="+mn-lt"/>
                <a:ea typeface="+mn-ea"/>
                <a:cs typeface="+mn-cs"/>
              </a:rPr>
              <a:t>hos-</a:t>
            </a:r>
            <a:r>
              <a:rPr lang="en-US" altLang="zh-CN" sz="1200" kern="1200" dirty="0" err="1" smtClean="0">
                <a:solidFill>
                  <a:schemeClr val="tx1"/>
                </a:solidFill>
                <a:effectLst/>
                <a:latin typeface="+mn-lt"/>
                <a:ea typeface="+mn-ea"/>
                <a:cs typeface="+mn-cs"/>
              </a:rPr>
              <a:t>mips</a:t>
            </a:r>
            <a:r>
              <a:rPr lang="zh-CN" altLang="zh-CN" sz="1200" kern="1200" dirty="0" smtClean="0">
                <a:solidFill>
                  <a:schemeClr val="tx1"/>
                </a:solidFill>
                <a:effectLst/>
                <a:latin typeface="+mn-lt"/>
                <a:ea typeface="+mn-ea"/>
                <a:cs typeface="+mn-cs"/>
              </a:rPr>
              <a:t>系统，如下图所示：</a:t>
            </a: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56FE0BC-11A4-49E8-97D7-3F3A1B122746}" type="slidenum">
              <a:rPr lang="zh-CN" altLang="en-US" smtClean="0"/>
              <a:t>11</a:t>
            </a:fld>
            <a:endParaRPr lang="zh-CN" altLang="en-US"/>
          </a:p>
        </p:txBody>
      </p:sp>
    </p:spTree>
    <p:extLst>
      <p:ext uri="{BB962C8B-B14F-4D97-AF65-F5344CB8AC3E}">
        <p14:creationId xmlns:p14="http://schemas.microsoft.com/office/powerpoint/2010/main" val="1093197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具体情况如下图所示</a:t>
            </a:r>
            <a:endParaRPr lang="zh-CN" altLang="en-US" dirty="0"/>
          </a:p>
        </p:txBody>
      </p:sp>
      <p:sp>
        <p:nvSpPr>
          <p:cNvPr id="4" name="灯片编号占位符 3"/>
          <p:cNvSpPr>
            <a:spLocks noGrp="1"/>
          </p:cNvSpPr>
          <p:nvPr>
            <p:ph type="sldNum" sz="quarter" idx="10"/>
          </p:nvPr>
        </p:nvSpPr>
        <p:spPr/>
        <p:txBody>
          <a:bodyPr/>
          <a:lstStyle/>
          <a:p>
            <a:fld id="{456FE0BC-11A4-49E8-97D7-3F3A1B122746}" type="slidenum">
              <a:rPr lang="zh-CN" altLang="en-US" smtClean="0"/>
              <a:t>12</a:t>
            </a:fld>
            <a:endParaRPr lang="zh-CN" altLang="en-US"/>
          </a:p>
        </p:txBody>
      </p:sp>
    </p:spTree>
    <p:extLst>
      <p:ext uri="{BB962C8B-B14F-4D97-AF65-F5344CB8AC3E}">
        <p14:creationId xmlns:p14="http://schemas.microsoft.com/office/powerpoint/2010/main" val="3270645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如图，这里我们是将图片中的地方进行了相应的修改，</a:t>
            </a:r>
            <a:r>
              <a:rPr lang="zh-CN" altLang="zh-CN" sz="1200" kern="1200" dirty="0" smtClean="0">
                <a:solidFill>
                  <a:schemeClr val="tx1"/>
                </a:solidFill>
                <a:effectLst/>
                <a:latin typeface="+mn-lt"/>
                <a:ea typeface="+mn-ea"/>
                <a:cs typeface="+mn-cs"/>
              </a:rPr>
              <a:t>修改完毕后使用</a:t>
            </a:r>
            <a:r>
              <a:rPr lang="en-US" altLang="zh-CN" sz="1200" kern="1200" dirty="0" err="1" smtClean="0">
                <a:solidFill>
                  <a:schemeClr val="tx1"/>
                </a:solidFill>
                <a:effectLst/>
                <a:latin typeface="+mn-lt"/>
                <a:ea typeface="+mn-ea"/>
                <a:cs typeface="+mn-cs"/>
              </a:rPr>
              <a:t>vscode</a:t>
            </a:r>
            <a:r>
              <a:rPr lang="zh-CN" altLang="zh-CN" sz="1200" kern="1200" dirty="0" smtClean="0">
                <a:solidFill>
                  <a:schemeClr val="tx1"/>
                </a:solidFill>
                <a:effectLst/>
                <a:latin typeface="+mn-lt"/>
                <a:ea typeface="+mn-ea"/>
                <a:cs typeface="+mn-cs"/>
              </a:rPr>
              <a:t>配合</a:t>
            </a:r>
            <a:r>
              <a:rPr lang="en-US" altLang="zh-CN" sz="1200" kern="1200" dirty="0" smtClean="0">
                <a:solidFill>
                  <a:schemeClr val="tx1"/>
                </a:solidFill>
                <a:effectLst/>
                <a:latin typeface="+mn-lt"/>
                <a:ea typeface="+mn-ea"/>
                <a:cs typeface="+mn-cs"/>
              </a:rPr>
              <a:t>Native Debug</a:t>
            </a:r>
            <a:r>
              <a:rPr lang="zh-CN" altLang="zh-CN" sz="1200" kern="1200" dirty="0" smtClean="0">
                <a:solidFill>
                  <a:schemeClr val="tx1"/>
                </a:solidFill>
                <a:effectLst/>
                <a:latin typeface="+mn-lt"/>
                <a:ea typeface="+mn-ea"/>
                <a:cs typeface="+mn-cs"/>
              </a:rPr>
              <a:t>插件进行调试，如下图所示：</a:t>
            </a:r>
            <a:endParaRPr lang="zh-CN" altLang="en-US" dirty="0"/>
          </a:p>
        </p:txBody>
      </p:sp>
      <p:sp>
        <p:nvSpPr>
          <p:cNvPr id="4" name="灯片编号占位符 3"/>
          <p:cNvSpPr>
            <a:spLocks noGrp="1"/>
          </p:cNvSpPr>
          <p:nvPr>
            <p:ph type="sldNum" sz="quarter" idx="10"/>
          </p:nvPr>
        </p:nvSpPr>
        <p:spPr/>
        <p:txBody>
          <a:bodyPr/>
          <a:lstStyle/>
          <a:p>
            <a:fld id="{456FE0BC-11A4-49E8-97D7-3F3A1B122746}" type="slidenum">
              <a:rPr lang="zh-CN" altLang="en-US" smtClean="0"/>
              <a:t>13</a:t>
            </a:fld>
            <a:endParaRPr lang="zh-CN" altLang="en-US"/>
          </a:p>
        </p:txBody>
      </p:sp>
    </p:spTree>
    <p:extLst>
      <p:ext uri="{BB962C8B-B14F-4D97-AF65-F5344CB8AC3E}">
        <p14:creationId xmlns:p14="http://schemas.microsoft.com/office/powerpoint/2010/main" val="2885084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175758"/>
            <a:ext cx="10515600" cy="468252"/>
          </a:xfrm>
        </p:spPr>
        <p:txBody>
          <a:bodyPr>
            <a:noAutofit/>
          </a:bodyPr>
          <a:lstStyle>
            <a:lvl1pPr algn="ctr">
              <a:defRPr sz="3200" b="1">
                <a:solidFill>
                  <a:schemeClr val="bg2"/>
                </a:solidFill>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93A5CE31-5B1C-43E8-B0E9-5BDD2FEF6FC3}" type="datetime1">
              <a:rPr lang="zh-CN" altLang="en-US" smtClean="0"/>
              <a:t>2020/10/17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cxnSp>
        <p:nvCxnSpPr>
          <p:cNvPr id="7" name="直接连接符 6">
            <a:extLst>
              <a:ext uri="{FF2B5EF4-FFF2-40B4-BE49-F238E27FC236}">
                <a16:creationId xmlns:a16="http://schemas.microsoft.com/office/drawing/2014/main" id="{89EDFDC8-FEF7-43F9-8D3B-D96F2690FEDA}"/>
              </a:ext>
            </a:extLst>
          </p:cNvPr>
          <p:cNvCxnSpPr>
            <a:cxnSpLocks/>
          </p:cNvCxnSpPr>
          <p:nvPr userDrawn="1"/>
        </p:nvCxnSpPr>
        <p:spPr>
          <a:xfrm>
            <a:off x="5137879" y="734518"/>
            <a:ext cx="1916242"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图片 30" descr="logo">
            <a:extLst>
              <a:ext uri="{FF2B5EF4-FFF2-40B4-BE49-F238E27FC236}">
                <a16:creationId xmlns:a16="http://schemas.microsoft.com/office/drawing/2014/main" id="{4E87F3FC-4FE0-4D6C-834E-32AE0D99FAE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552105" y="119203"/>
            <a:ext cx="1120382" cy="806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5579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742CCF4E-E751-4A5F-BAEA-4ECFBF1A0A8B}"/>
              </a:ext>
            </a:extLst>
          </p:cNvPr>
          <p:cNvSpPr>
            <a:spLocks noGrp="1"/>
          </p:cNvSpPr>
          <p:nvPr>
            <p:ph type="dt" sz="half" idx="10"/>
          </p:nvPr>
        </p:nvSpPr>
        <p:spPr/>
        <p:txBody>
          <a:bodyPr/>
          <a:lstStyle/>
          <a:p>
            <a:fld id="{9A60E0E1-82C2-4B4F-99B1-4D5F3F62F93F}" type="datetime1">
              <a:rPr lang="zh-CN" altLang="en-US" smtClean="0"/>
              <a:t>2020/10/17</a:t>
            </a:fld>
            <a:endParaRPr lang="zh-CN" altLang="en-US"/>
          </a:p>
        </p:txBody>
      </p:sp>
      <p:sp>
        <p:nvSpPr>
          <p:cNvPr id="6" name="页脚占位符 5">
            <a:extLst>
              <a:ext uri="{FF2B5EF4-FFF2-40B4-BE49-F238E27FC236}">
                <a16:creationId xmlns:a16="http://schemas.microsoft.com/office/drawing/2014/main" id="{B0D21D55-24A0-4EC4-A633-8D27AE0168BC}"/>
              </a:ext>
            </a:extLst>
          </p:cNvPr>
          <p:cNvSpPr>
            <a:spLocks noGrp="1"/>
          </p:cNvSpPr>
          <p:nvPr>
            <p:ph type="ftr" sz="quarter" idx="11"/>
          </p:nvPr>
        </p:nvSpPr>
        <p:spPr>
          <a:xfrm>
            <a:off x="4038600" y="5991225"/>
            <a:ext cx="4114800" cy="365125"/>
          </a:xfrm>
        </p:spPr>
        <p:txBody>
          <a:bodyPr/>
          <a:lstStyle/>
          <a:p>
            <a:endParaRPr lang="zh-CN" altLang="en-US" dirty="0"/>
          </a:p>
        </p:txBody>
      </p:sp>
      <p:sp>
        <p:nvSpPr>
          <p:cNvPr id="7" name="灯片编号占位符 6">
            <a:extLst>
              <a:ext uri="{FF2B5EF4-FFF2-40B4-BE49-F238E27FC236}">
                <a16:creationId xmlns:a16="http://schemas.microsoft.com/office/drawing/2014/main" id="{C0929345-0AF3-40C8-BD72-699F25E41AE8}"/>
              </a:ext>
            </a:extLst>
          </p:cNvPr>
          <p:cNvSpPr>
            <a:spLocks noGrp="1"/>
          </p:cNvSpPr>
          <p:nvPr>
            <p:ph type="sldNum" sz="quarter" idx="12"/>
          </p:nvPr>
        </p:nvSpPr>
        <p:spPr/>
        <p:txBody>
          <a:bodyPr/>
          <a:lstStyle/>
          <a:p>
            <a:fld id="{565CE74E-AB26-4998-AD42-012C4C1AD076}" type="slidenum">
              <a:rPr lang="zh-CN" altLang="en-US" smtClean="0"/>
              <a:t>‹#›</a:t>
            </a:fld>
            <a:endParaRPr lang="zh-CN" altLang="en-US"/>
          </a:p>
        </p:txBody>
      </p:sp>
      <p:pic>
        <p:nvPicPr>
          <p:cNvPr id="8" name="图片 30" descr="logo">
            <a:extLst>
              <a:ext uri="{FF2B5EF4-FFF2-40B4-BE49-F238E27FC236}">
                <a16:creationId xmlns:a16="http://schemas.microsoft.com/office/drawing/2014/main" id="{771D441C-3851-4719-ABC5-2850E5AD8A0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39818" y="401248"/>
            <a:ext cx="1120382" cy="806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1732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pic>
        <p:nvPicPr>
          <p:cNvPr id="2" name="图片 30" descr="logo">
            <a:extLst>
              <a:ext uri="{FF2B5EF4-FFF2-40B4-BE49-F238E27FC236}">
                <a16:creationId xmlns:a16="http://schemas.microsoft.com/office/drawing/2014/main" id="{18AFF630-ABA7-45EA-B673-AAC6A1B4CD5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94345" y="380928"/>
            <a:ext cx="1120382" cy="806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1349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FADCC0-F4B2-4325-9CA7-D16817F8A052}" type="datetime1">
              <a:rPr lang="zh-CN" altLang="en-US" smtClean="0"/>
              <a:t>2020/10/17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850953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2"/>
          <p:cNvSpPr txBox="1"/>
          <p:nvPr/>
        </p:nvSpPr>
        <p:spPr>
          <a:xfrm>
            <a:off x="1372474" y="3458612"/>
            <a:ext cx="8494633" cy="92333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smtClean="0">
                <a:ln>
                  <a:noFill/>
                </a:ln>
                <a:solidFill>
                  <a:prstClr val="black"/>
                </a:solidFill>
                <a:effectLst/>
                <a:uLnTx/>
                <a:uFillTx/>
                <a:latin typeface="微软雅黑"/>
                <a:ea typeface="微软雅黑"/>
                <a:cs typeface="经典综艺体简" panose="02010609000101010101" pitchFamily="49" charset="-122"/>
              </a:rPr>
              <a:t>智能小车</a:t>
            </a:r>
            <a:endParaRPr kumimoji="0" lang="zh-CN" altLang="en-US" sz="5400" b="0" i="0" u="none" strike="noStrike" kern="1200" cap="none" spc="0" normalizeH="0" baseline="0" noProof="0" dirty="0">
              <a:ln>
                <a:noFill/>
              </a:ln>
              <a:solidFill>
                <a:prstClr val="black"/>
              </a:solidFill>
              <a:effectLst/>
              <a:uLnTx/>
              <a:uFillTx/>
              <a:latin typeface="微软雅黑"/>
              <a:ea typeface="微软雅黑"/>
              <a:cs typeface="经典综艺体简" panose="02010609000101010101" pitchFamily="49" charset="-122"/>
            </a:endParaRPr>
          </a:p>
        </p:txBody>
      </p:sp>
      <p:sp>
        <p:nvSpPr>
          <p:cNvPr id="14" name="矩形 13"/>
          <p:cNvSpPr/>
          <p:nvPr/>
        </p:nvSpPr>
        <p:spPr>
          <a:xfrm>
            <a:off x="5267888" y="5347341"/>
            <a:ext cx="6092825" cy="261610"/>
          </a:xfrm>
          <a:prstGeom prst="rect">
            <a:avLst/>
          </a:prstGeom>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383838"/>
              </a:solidFill>
              <a:effectLst/>
              <a:uLnTx/>
              <a:uFillTx/>
              <a:latin typeface="微软雅黑"/>
              <a:ea typeface="微软雅黑"/>
              <a:cs typeface="+mn-cs"/>
            </a:endParaRPr>
          </a:p>
        </p:txBody>
      </p:sp>
      <p:sp>
        <p:nvSpPr>
          <p:cNvPr id="3" name="文本框 2">
            <a:extLst>
              <a:ext uri="{FF2B5EF4-FFF2-40B4-BE49-F238E27FC236}">
                <a16:creationId xmlns:a16="http://schemas.microsoft.com/office/drawing/2014/main" id="{6B7FAB2B-CDE0-4F44-A2AC-89186E2F50F3}"/>
              </a:ext>
            </a:extLst>
          </p:cNvPr>
          <p:cNvSpPr txBox="1"/>
          <p:nvPr/>
        </p:nvSpPr>
        <p:spPr>
          <a:xfrm>
            <a:off x="5619791" y="1035405"/>
            <a:ext cx="574092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black"/>
                </a:solidFill>
                <a:effectLst/>
                <a:uLnTx/>
                <a:uFillTx/>
                <a:latin typeface="Adobe 仿宋 Std R" panose="02020400000000000000" pitchFamily="18" charset="-122"/>
                <a:ea typeface="Adobe 仿宋 Std R" panose="02020400000000000000" pitchFamily="18" charset="-122"/>
                <a:cs typeface="+mn-cs"/>
              </a:rPr>
              <a:t>综合实践项目答辩</a:t>
            </a:r>
            <a:endParaRPr kumimoji="0" lang="zh-CN" altLang="en-US" sz="3600" b="0" i="0" u="none" strike="noStrike" kern="1200" cap="none" spc="0" normalizeH="0" baseline="0" noProof="0" dirty="0">
              <a:ln>
                <a:noFill/>
              </a:ln>
              <a:solidFill>
                <a:prstClr val="black"/>
              </a:solidFill>
              <a:effectLst/>
              <a:uLnTx/>
              <a:uFillTx/>
              <a:latin typeface="Adobe 仿宋 Std R" panose="02020400000000000000" pitchFamily="18" charset="-122"/>
              <a:ea typeface="Adobe 仿宋 Std R" panose="02020400000000000000" pitchFamily="18" charset="-122"/>
              <a:cs typeface="+mn-cs"/>
            </a:endParaRPr>
          </a:p>
        </p:txBody>
      </p:sp>
      <p:sp>
        <p:nvSpPr>
          <p:cNvPr id="6" name="灯片编号占位符 5">
            <a:extLst>
              <a:ext uri="{FF2B5EF4-FFF2-40B4-BE49-F238E27FC236}">
                <a16:creationId xmlns:a16="http://schemas.microsoft.com/office/drawing/2014/main" id="{B839765B-4568-4CA5-BD72-371CF8A4E86C}"/>
              </a:ext>
            </a:extLst>
          </p:cNvPr>
          <p:cNvSpPr>
            <a:spLocks noGrp="1"/>
          </p:cNvSpPr>
          <p:nvPr>
            <p:ph type="sldNum" sz="quarter" idx="12"/>
          </p:nvPr>
        </p:nvSpPr>
        <p:spPr>
          <a:xfrm>
            <a:off x="8874965" y="6158817"/>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Tree>
    <p:extLst>
      <p:ext uri="{BB962C8B-B14F-4D97-AF65-F5344CB8AC3E}">
        <p14:creationId xmlns:p14="http://schemas.microsoft.com/office/powerpoint/2010/main" val="33155943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7331"/>
            <a:ext cx="10515600" cy="468252"/>
          </a:xfrm>
        </p:spPr>
        <p:txBody>
          <a:bodyPr/>
          <a:lstStyle/>
          <a:p>
            <a:r>
              <a:rPr lang="zh-CN" altLang="en-US" sz="4000" dirty="0" smtClean="0">
                <a:latin typeface="+mj-ea"/>
                <a:cs typeface="+mn-ea"/>
                <a:sym typeface="+mn-lt"/>
              </a:rPr>
              <a:t>第四部分</a:t>
            </a:r>
            <a:endParaRPr lang="zh-CN" altLang="en-US" sz="4000" dirty="0">
              <a:latin typeface="+mj-ea"/>
            </a:endParaRPr>
          </a:p>
        </p:txBody>
      </p:sp>
      <p:sp>
        <p:nvSpPr>
          <p:cNvPr id="14" name="灯片编号占位符 13">
            <a:extLst>
              <a:ext uri="{FF2B5EF4-FFF2-40B4-BE49-F238E27FC236}">
                <a16:creationId xmlns:a16="http://schemas.microsoft.com/office/drawing/2014/main" id="{744CC89A-949F-437E-A1AA-5CEFD9CDCB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pic>
        <p:nvPicPr>
          <p:cNvPr id="5" name="图片 4"/>
          <p:cNvPicPr/>
          <p:nvPr/>
        </p:nvPicPr>
        <p:blipFill>
          <a:blip r:embed="rId3"/>
          <a:stretch>
            <a:fillRect/>
          </a:stretch>
        </p:blipFill>
        <p:spPr>
          <a:xfrm>
            <a:off x="1780674" y="1540043"/>
            <a:ext cx="8871284" cy="43474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图片 6"/>
          <p:cNvPicPr/>
          <p:nvPr/>
        </p:nvPicPr>
        <p:blipFill>
          <a:blip r:embed="rId4"/>
          <a:stretch>
            <a:fillRect/>
          </a:stretch>
        </p:blipFill>
        <p:spPr>
          <a:xfrm>
            <a:off x="1780674" y="1540043"/>
            <a:ext cx="8871284" cy="43474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图片 8"/>
          <p:cNvPicPr/>
          <p:nvPr/>
        </p:nvPicPr>
        <p:blipFill>
          <a:blip r:embed="rId5"/>
          <a:stretch>
            <a:fillRect/>
          </a:stretch>
        </p:blipFill>
        <p:spPr>
          <a:xfrm>
            <a:off x="1219200" y="1255712"/>
            <a:ext cx="9930063" cy="5273425"/>
          </a:xfrm>
          <a:prstGeom prst="rect">
            <a:avLst/>
          </a:prstGeom>
        </p:spPr>
      </p:pic>
      <p:pic>
        <p:nvPicPr>
          <p:cNvPr id="10" name="图片 9"/>
          <p:cNvPicPr/>
          <p:nvPr/>
        </p:nvPicPr>
        <p:blipFill>
          <a:blip r:embed="rId6"/>
          <a:stretch>
            <a:fillRect/>
          </a:stretch>
        </p:blipFill>
        <p:spPr>
          <a:xfrm>
            <a:off x="1219200" y="1254481"/>
            <a:ext cx="9930063" cy="5274656"/>
          </a:xfrm>
          <a:prstGeom prst="rect">
            <a:avLst/>
          </a:prstGeom>
        </p:spPr>
      </p:pic>
    </p:spTree>
    <p:extLst>
      <p:ext uri="{BB962C8B-B14F-4D97-AF65-F5344CB8AC3E}">
        <p14:creationId xmlns:p14="http://schemas.microsoft.com/office/powerpoint/2010/main" val="181970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7331"/>
            <a:ext cx="10515600" cy="468252"/>
          </a:xfrm>
        </p:spPr>
        <p:txBody>
          <a:bodyPr/>
          <a:lstStyle/>
          <a:p>
            <a:r>
              <a:rPr lang="zh-CN" altLang="en-US" sz="4000" dirty="0" smtClean="0">
                <a:latin typeface="+mj-ea"/>
                <a:cs typeface="+mn-ea"/>
                <a:sym typeface="+mn-lt"/>
              </a:rPr>
              <a:t>第五部分</a:t>
            </a:r>
            <a:endParaRPr lang="zh-CN" altLang="en-US" sz="4000" dirty="0">
              <a:latin typeface="+mj-ea"/>
            </a:endParaRPr>
          </a:p>
        </p:txBody>
      </p:sp>
      <p:sp>
        <p:nvSpPr>
          <p:cNvPr id="14" name="灯片编号占位符 13">
            <a:extLst>
              <a:ext uri="{FF2B5EF4-FFF2-40B4-BE49-F238E27FC236}">
                <a16:creationId xmlns:a16="http://schemas.microsoft.com/office/drawing/2014/main" id="{744CC89A-949F-437E-A1AA-5CEFD9CDCB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pic>
        <p:nvPicPr>
          <p:cNvPr id="7" name="图片 6"/>
          <p:cNvPicPr/>
          <p:nvPr/>
        </p:nvPicPr>
        <p:blipFill>
          <a:blip r:embed="rId3"/>
          <a:stretch>
            <a:fillRect/>
          </a:stretch>
        </p:blipFill>
        <p:spPr>
          <a:xfrm>
            <a:off x="1668379" y="3112168"/>
            <a:ext cx="8309810" cy="1604211"/>
          </a:xfrm>
          <a:prstGeom prst="rect">
            <a:avLst/>
          </a:prstGeom>
        </p:spPr>
      </p:pic>
      <p:pic>
        <p:nvPicPr>
          <p:cNvPr id="8" name="图片 7"/>
          <p:cNvPicPr/>
          <p:nvPr/>
        </p:nvPicPr>
        <p:blipFill>
          <a:blip r:embed="rId4">
            <a:extLst>
              <a:ext uri="{28A0092B-C50C-407E-A947-70E740481C1C}">
                <a14:useLocalDpi xmlns:a14="http://schemas.microsoft.com/office/drawing/2010/main" val="0"/>
              </a:ext>
            </a:extLst>
          </a:blip>
          <a:stretch>
            <a:fillRect/>
          </a:stretch>
        </p:blipFill>
        <p:spPr>
          <a:xfrm>
            <a:off x="1363580" y="1566227"/>
            <a:ext cx="9368588" cy="4790123"/>
          </a:xfrm>
          <a:prstGeom prst="rect">
            <a:avLst/>
          </a:prstGeom>
        </p:spPr>
      </p:pic>
    </p:spTree>
    <p:extLst>
      <p:ext uri="{BB962C8B-B14F-4D97-AF65-F5344CB8AC3E}">
        <p14:creationId xmlns:p14="http://schemas.microsoft.com/office/powerpoint/2010/main" val="266295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7331"/>
            <a:ext cx="10515600" cy="468252"/>
          </a:xfrm>
        </p:spPr>
        <p:txBody>
          <a:bodyPr/>
          <a:lstStyle/>
          <a:p>
            <a:r>
              <a:rPr lang="zh-CN" altLang="en-US" sz="4000" dirty="0" smtClean="0">
                <a:latin typeface="+mj-ea"/>
                <a:cs typeface="+mn-ea"/>
                <a:sym typeface="+mn-lt"/>
              </a:rPr>
              <a:t>第六部分</a:t>
            </a:r>
            <a:endParaRPr lang="zh-CN" altLang="en-US" sz="4000" dirty="0">
              <a:latin typeface="+mj-ea"/>
            </a:endParaRPr>
          </a:p>
        </p:txBody>
      </p:sp>
      <p:sp>
        <p:nvSpPr>
          <p:cNvPr id="14" name="灯片编号占位符 13">
            <a:extLst>
              <a:ext uri="{FF2B5EF4-FFF2-40B4-BE49-F238E27FC236}">
                <a16:creationId xmlns:a16="http://schemas.microsoft.com/office/drawing/2014/main" id="{744CC89A-949F-437E-A1AA-5CEFD9CDCB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6" name="文本框 5"/>
          <p:cNvSpPr txBox="1"/>
          <p:nvPr/>
        </p:nvSpPr>
        <p:spPr>
          <a:xfrm>
            <a:off x="2117557" y="2245894"/>
            <a:ext cx="7523747" cy="2462213"/>
          </a:xfrm>
          <a:prstGeom prst="rect">
            <a:avLst/>
          </a:prstGeom>
          <a:noFill/>
        </p:spPr>
        <p:txBody>
          <a:bodyPr wrap="square" rtlCol="0">
            <a:spAutoFit/>
          </a:bodyPr>
          <a:lstStyle/>
          <a:p>
            <a:r>
              <a:rPr lang="zh-CN" altLang="en-US" sz="2800" b="1" dirty="0" smtClean="0"/>
              <a:t>主要问题</a:t>
            </a:r>
            <a:r>
              <a:rPr lang="en-US" altLang="zh-CN" sz="2800" b="1" dirty="0" smtClean="0"/>
              <a:t>:</a:t>
            </a:r>
          </a:p>
          <a:p>
            <a:pPr>
              <a:lnSpc>
                <a:spcPct val="150000"/>
              </a:lnSpc>
            </a:pPr>
            <a:r>
              <a:rPr lang="en-US" altLang="zh-CN" sz="2800" dirty="0" smtClean="0"/>
              <a:t>       </a:t>
            </a:r>
            <a:r>
              <a:rPr lang="zh-CN" altLang="en-US" sz="2800" dirty="0" smtClean="0"/>
              <a:t>在依照指导书运行程序时会报错，出现了找不到文件名的错误，在根据错误修改了</a:t>
            </a:r>
            <a:r>
              <a:rPr lang="en-US" altLang="zh-CN" sz="2800" dirty="0" err="1" smtClean="0"/>
              <a:t>launch.json</a:t>
            </a:r>
            <a:r>
              <a:rPr lang="zh-CN" altLang="en-US" sz="2800" dirty="0" smtClean="0"/>
              <a:t>文件中的路径名后，问题解决。</a:t>
            </a:r>
            <a:endParaRPr lang="zh-CN" altLang="en-US" sz="2800" dirty="0"/>
          </a:p>
        </p:txBody>
      </p:sp>
    </p:spTree>
    <p:extLst>
      <p:ext uri="{BB962C8B-B14F-4D97-AF65-F5344CB8AC3E}">
        <p14:creationId xmlns:p14="http://schemas.microsoft.com/office/powerpoint/2010/main" val="8476660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7331"/>
            <a:ext cx="10515600" cy="468252"/>
          </a:xfrm>
        </p:spPr>
        <p:txBody>
          <a:bodyPr/>
          <a:lstStyle/>
          <a:p>
            <a:r>
              <a:rPr lang="zh-CN" altLang="en-US" sz="4000" dirty="0" smtClean="0">
                <a:latin typeface="+mj-ea"/>
                <a:cs typeface="+mn-ea"/>
                <a:sym typeface="+mn-lt"/>
              </a:rPr>
              <a:t>成果展示</a:t>
            </a:r>
            <a:endParaRPr lang="zh-CN" altLang="en-US" sz="4000" dirty="0">
              <a:latin typeface="+mj-ea"/>
            </a:endParaRPr>
          </a:p>
        </p:txBody>
      </p:sp>
      <p:sp>
        <p:nvSpPr>
          <p:cNvPr id="14" name="灯片编号占位符 13">
            <a:extLst>
              <a:ext uri="{FF2B5EF4-FFF2-40B4-BE49-F238E27FC236}">
                <a16:creationId xmlns:a16="http://schemas.microsoft.com/office/drawing/2014/main" id="{744CC89A-949F-437E-A1AA-5CEFD9CDCB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pic>
        <p:nvPicPr>
          <p:cNvPr id="5" name="图片 4"/>
          <p:cNvPicPr/>
          <p:nvPr/>
        </p:nvPicPr>
        <p:blipFill>
          <a:blip r:embed="rId3"/>
          <a:stretch>
            <a:fillRect/>
          </a:stretch>
        </p:blipFill>
        <p:spPr>
          <a:xfrm>
            <a:off x="2165684" y="1892968"/>
            <a:ext cx="7443537" cy="39142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图片 6"/>
          <p:cNvPicPr/>
          <p:nvPr/>
        </p:nvPicPr>
        <p:blipFill>
          <a:blip r:embed="rId4"/>
          <a:stretch>
            <a:fillRect/>
          </a:stretch>
        </p:blipFill>
        <p:spPr>
          <a:xfrm>
            <a:off x="1114926" y="1367255"/>
            <a:ext cx="9962147" cy="49890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1745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7331"/>
            <a:ext cx="10515600" cy="468252"/>
          </a:xfrm>
        </p:spPr>
        <p:txBody>
          <a:bodyPr/>
          <a:lstStyle/>
          <a:p>
            <a:r>
              <a:rPr lang="zh-CN" altLang="en-US" sz="4000" dirty="0" smtClean="0">
                <a:latin typeface="+mj-ea"/>
                <a:cs typeface="+mn-ea"/>
                <a:sym typeface="+mn-lt"/>
              </a:rPr>
              <a:t>第七部分</a:t>
            </a:r>
            <a:endParaRPr lang="zh-CN" altLang="en-US" sz="4000" dirty="0">
              <a:latin typeface="+mj-ea"/>
            </a:endParaRPr>
          </a:p>
        </p:txBody>
      </p:sp>
      <p:sp>
        <p:nvSpPr>
          <p:cNvPr id="14" name="灯片编号占位符 13">
            <a:extLst>
              <a:ext uri="{FF2B5EF4-FFF2-40B4-BE49-F238E27FC236}">
                <a16:creationId xmlns:a16="http://schemas.microsoft.com/office/drawing/2014/main" id="{744CC89A-949F-437E-A1AA-5CEFD9CDCB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6" name="文本框 5"/>
          <p:cNvSpPr txBox="1"/>
          <p:nvPr/>
        </p:nvSpPr>
        <p:spPr>
          <a:xfrm>
            <a:off x="838200" y="962527"/>
            <a:ext cx="7523747" cy="1169551"/>
          </a:xfrm>
          <a:prstGeom prst="rect">
            <a:avLst/>
          </a:prstGeom>
          <a:noFill/>
        </p:spPr>
        <p:txBody>
          <a:bodyPr wrap="square" rtlCol="0">
            <a:spAutoFit/>
          </a:bodyPr>
          <a:lstStyle/>
          <a:p>
            <a:r>
              <a:rPr lang="zh-CN" altLang="en-US" sz="2800" b="1" dirty="0" smtClean="0"/>
              <a:t>●添加</a:t>
            </a:r>
            <a:r>
              <a:rPr lang="en-US" altLang="zh-CN" sz="2800" b="1" dirty="0" smtClean="0"/>
              <a:t>hello world</a:t>
            </a:r>
            <a:r>
              <a:rPr lang="zh-CN" altLang="en-US" sz="2800" b="1" dirty="0" smtClean="0"/>
              <a:t>应用</a:t>
            </a:r>
            <a:r>
              <a:rPr lang="en-US" altLang="zh-CN" sz="2800" b="1" dirty="0" smtClean="0"/>
              <a:t>:</a:t>
            </a:r>
          </a:p>
          <a:p>
            <a:pPr>
              <a:lnSpc>
                <a:spcPct val="150000"/>
              </a:lnSpc>
            </a:pPr>
            <a:r>
              <a:rPr lang="en-US" altLang="zh-CN" sz="2800" dirty="0" smtClean="0"/>
              <a:t>       </a:t>
            </a:r>
            <a:endParaRPr lang="zh-CN" altLang="en-US" sz="2800" dirty="0"/>
          </a:p>
        </p:txBody>
      </p:sp>
      <p:pic>
        <p:nvPicPr>
          <p:cNvPr id="5" name="图片 4"/>
          <p:cNvPicPr/>
          <p:nvPr/>
        </p:nvPicPr>
        <p:blipFill>
          <a:blip r:embed="rId3"/>
          <a:stretch>
            <a:fillRect/>
          </a:stretch>
        </p:blipFill>
        <p:spPr>
          <a:xfrm>
            <a:off x="1748590" y="2132078"/>
            <a:ext cx="8101263" cy="28891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590895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7331"/>
            <a:ext cx="10515600" cy="468252"/>
          </a:xfrm>
        </p:spPr>
        <p:txBody>
          <a:bodyPr/>
          <a:lstStyle/>
          <a:p>
            <a:r>
              <a:rPr lang="zh-CN" altLang="en-US" sz="4000" dirty="0" smtClean="0">
                <a:latin typeface="+mj-ea"/>
                <a:cs typeface="+mn-ea"/>
                <a:sym typeface="+mn-lt"/>
              </a:rPr>
              <a:t>第七部分</a:t>
            </a:r>
            <a:endParaRPr lang="zh-CN" altLang="en-US" sz="4000" dirty="0">
              <a:latin typeface="+mj-ea"/>
            </a:endParaRPr>
          </a:p>
        </p:txBody>
      </p:sp>
      <p:sp>
        <p:nvSpPr>
          <p:cNvPr id="14" name="灯片编号占位符 13">
            <a:extLst>
              <a:ext uri="{FF2B5EF4-FFF2-40B4-BE49-F238E27FC236}">
                <a16:creationId xmlns:a16="http://schemas.microsoft.com/office/drawing/2014/main" id="{744CC89A-949F-437E-A1AA-5CEFD9CDCB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6" name="文本框 5"/>
          <p:cNvSpPr txBox="1"/>
          <p:nvPr/>
        </p:nvSpPr>
        <p:spPr>
          <a:xfrm>
            <a:off x="838200" y="962527"/>
            <a:ext cx="7523747" cy="1169551"/>
          </a:xfrm>
          <a:prstGeom prst="rect">
            <a:avLst/>
          </a:prstGeom>
          <a:noFill/>
        </p:spPr>
        <p:txBody>
          <a:bodyPr wrap="square" rtlCol="0">
            <a:spAutoFit/>
          </a:bodyPr>
          <a:lstStyle/>
          <a:p>
            <a:r>
              <a:rPr lang="zh-CN" altLang="en-US" sz="2800" b="1" dirty="0" smtClean="0"/>
              <a:t>●</a:t>
            </a:r>
            <a:r>
              <a:rPr lang="zh-CN" altLang="zh-CN" sz="2800" b="1" dirty="0" smtClean="0"/>
              <a:t>启动</a:t>
            </a:r>
            <a:r>
              <a:rPr lang="en-US" altLang="zh-CN" sz="2800" b="1" dirty="0" smtClean="0"/>
              <a:t>hos-</a:t>
            </a:r>
            <a:r>
              <a:rPr lang="en-US" altLang="zh-CN" sz="2800" b="1" dirty="0" err="1" smtClean="0"/>
              <a:t>mips</a:t>
            </a:r>
            <a:r>
              <a:rPr lang="en-US" altLang="zh-CN" sz="2800" b="1" dirty="0" smtClean="0"/>
              <a:t>:</a:t>
            </a:r>
            <a:endParaRPr lang="en-US" altLang="zh-CN" sz="2800" b="1" dirty="0"/>
          </a:p>
          <a:p>
            <a:pPr>
              <a:lnSpc>
                <a:spcPct val="150000"/>
              </a:lnSpc>
            </a:pPr>
            <a:r>
              <a:rPr lang="en-US" altLang="zh-CN" sz="2800" b="1" dirty="0"/>
              <a:t>       </a:t>
            </a:r>
            <a:endParaRPr lang="zh-CN" altLang="en-US" sz="2800" b="1" dirty="0"/>
          </a:p>
        </p:txBody>
      </p:sp>
      <p:pic>
        <p:nvPicPr>
          <p:cNvPr id="7" name="图片 6"/>
          <p:cNvPicPr/>
          <p:nvPr/>
        </p:nvPicPr>
        <p:blipFill>
          <a:blip r:embed="rId3"/>
          <a:stretch>
            <a:fillRect/>
          </a:stretch>
        </p:blipFill>
        <p:spPr>
          <a:xfrm>
            <a:off x="1106906" y="1836637"/>
            <a:ext cx="9657348" cy="4519713"/>
          </a:xfrm>
          <a:prstGeom prst="rect">
            <a:avLst/>
          </a:prstGeom>
        </p:spPr>
      </p:pic>
    </p:spTree>
    <p:extLst>
      <p:ext uri="{BB962C8B-B14F-4D97-AF65-F5344CB8AC3E}">
        <p14:creationId xmlns:p14="http://schemas.microsoft.com/office/powerpoint/2010/main" val="41378516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7331"/>
            <a:ext cx="10515600" cy="468252"/>
          </a:xfrm>
        </p:spPr>
        <p:txBody>
          <a:bodyPr/>
          <a:lstStyle/>
          <a:p>
            <a:r>
              <a:rPr lang="zh-CN" altLang="en-US" sz="4000" dirty="0" smtClean="0">
                <a:latin typeface="+mj-ea"/>
                <a:cs typeface="+mn-ea"/>
                <a:sym typeface="+mn-lt"/>
              </a:rPr>
              <a:t>第七部分</a:t>
            </a:r>
            <a:endParaRPr lang="zh-CN" altLang="en-US" sz="4000" dirty="0">
              <a:latin typeface="+mj-ea"/>
            </a:endParaRPr>
          </a:p>
        </p:txBody>
      </p:sp>
      <p:sp>
        <p:nvSpPr>
          <p:cNvPr id="14" name="灯片编号占位符 13">
            <a:extLst>
              <a:ext uri="{FF2B5EF4-FFF2-40B4-BE49-F238E27FC236}">
                <a16:creationId xmlns:a16="http://schemas.microsoft.com/office/drawing/2014/main" id="{744CC89A-949F-437E-A1AA-5CEFD9CDCB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6" name="文本框 5"/>
          <p:cNvSpPr txBox="1"/>
          <p:nvPr/>
        </p:nvSpPr>
        <p:spPr>
          <a:xfrm>
            <a:off x="838200" y="962527"/>
            <a:ext cx="7523747" cy="1169551"/>
          </a:xfrm>
          <a:prstGeom prst="rect">
            <a:avLst/>
          </a:prstGeom>
          <a:noFill/>
        </p:spPr>
        <p:txBody>
          <a:bodyPr wrap="square" rtlCol="0">
            <a:spAutoFit/>
          </a:bodyPr>
          <a:lstStyle/>
          <a:p>
            <a:r>
              <a:rPr lang="zh-CN" altLang="en-US" sz="2800" b="1" dirty="0" smtClean="0"/>
              <a:t>●添加并修改系统调用</a:t>
            </a:r>
            <a:r>
              <a:rPr lang="en-US" altLang="zh-CN" sz="2800" b="1" dirty="0" smtClean="0"/>
              <a:t>:</a:t>
            </a:r>
          </a:p>
          <a:p>
            <a:pPr>
              <a:lnSpc>
                <a:spcPct val="150000"/>
              </a:lnSpc>
            </a:pPr>
            <a:r>
              <a:rPr lang="en-US" altLang="zh-CN" sz="2800" dirty="0" smtClean="0"/>
              <a:t>       </a:t>
            </a:r>
            <a:endParaRPr lang="zh-CN" altLang="en-US" sz="2800" dirty="0"/>
          </a:p>
        </p:txBody>
      </p:sp>
      <p:pic>
        <p:nvPicPr>
          <p:cNvPr id="7" name="图片 6"/>
          <p:cNvPicPr/>
          <p:nvPr/>
        </p:nvPicPr>
        <p:blipFill>
          <a:blip r:embed="rId3"/>
          <a:stretch>
            <a:fillRect/>
          </a:stretch>
        </p:blipFill>
        <p:spPr>
          <a:xfrm>
            <a:off x="838200" y="3110646"/>
            <a:ext cx="4769769" cy="16563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图片 7"/>
          <p:cNvPicPr/>
          <p:nvPr/>
        </p:nvPicPr>
        <p:blipFill>
          <a:blip r:embed="rId4"/>
          <a:stretch>
            <a:fillRect/>
          </a:stretch>
        </p:blipFill>
        <p:spPr>
          <a:xfrm>
            <a:off x="6730204" y="1764152"/>
            <a:ext cx="4424613" cy="8572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图片 8"/>
          <p:cNvPicPr/>
          <p:nvPr/>
        </p:nvPicPr>
        <p:blipFill>
          <a:blip r:embed="rId5"/>
          <a:stretch>
            <a:fillRect/>
          </a:stretch>
        </p:blipFill>
        <p:spPr>
          <a:xfrm>
            <a:off x="6730205" y="3110646"/>
            <a:ext cx="4424613" cy="917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p:cNvPicPr/>
          <p:nvPr/>
        </p:nvPicPr>
        <p:blipFill>
          <a:blip r:embed="rId6"/>
          <a:stretch>
            <a:fillRect/>
          </a:stretch>
        </p:blipFill>
        <p:spPr>
          <a:xfrm>
            <a:off x="6730204" y="4517155"/>
            <a:ext cx="4424613" cy="13588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图片 10"/>
          <p:cNvPicPr/>
          <p:nvPr/>
        </p:nvPicPr>
        <p:blipFill>
          <a:blip r:embed="rId7"/>
          <a:stretch>
            <a:fillRect/>
          </a:stretch>
        </p:blipFill>
        <p:spPr>
          <a:xfrm>
            <a:off x="2630905" y="2612422"/>
            <a:ext cx="6320589" cy="28084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4008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7331"/>
            <a:ext cx="10515600" cy="468252"/>
          </a:xfrm>
        </p:spPr>
        <p:txBody>
          <a:bodyPr/>
          <a:lstStyle/>
          <a:p>
            <a:r>
              <a:rPr lang="zh-CN" altLang="en-US" sz="4000" dirty="0" smtClean="0">
                <a:latin typeface="+mj-ea"/>
                <a:cs typeface="+mn-ea"/>
                <a:sym typeface="+mn-lt"/>
              </a:rPr>
              <a:t>第七部分</a:t>
            </a:r>
            <a:endParaRPr lang="zh-CN" altLang="en-US" sz="4000" dirty="0">
              <a:latin typeface="+mj-ea"/>
            </a:endParaRPr>
          </a:p>
        </p:txBody>
      </p:sp>
      <p:sp>
        <p:nvSpPr>
          <p:cNvPr id="14" name="灯片编号占位符 13">
            <a:extLst>
              <a:ext uri="{FF2B5EF4-FFF2-40B4-BE49-F238E27FC236}">
                <a16:creationId xmlns:a16="http://schemas.microsoft.com/office/drawing/2014/main" id="{744CC89A-949F-437E-A1AA-5CEFD9CDCB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6" name="文本框 5"/>
          <p:cNvSpPr txBox="1"/>
          <p:nvPr/>
        </p:nvSpPr>
        <p:spPr>
          <a:xfrm>
            <a:off x="838200" y="962527"/>
            <a:ext cx="7523747" cy="1169551"/>
          </a:xfrm>
          <a:prstGeom prst="rect">
            <a:avLst/>
          </a:prstGeom>
          <a:noFill/>
        </p:spPr>
        <p:txBody>
          <a:bodyPr wrap="square" rtlCol="0">
            <a:spAutoFit/>
          </a:bodyPr>
          <a:lstStyle/>
          <a:p>
            <a:r>
              <a:rPr lang="zh-CN" altLang="en-US" sz="2800" b="1" dirty="0" smtClean="0"/>
              <a:t>●</a:t>
            </a:r>
            <a:r>
              <a:rPr lang="zh-CN" altLang="zh-CN" sz="2800" b="1" dirty="0" smtClean="0"/>
              <a:t>启动</a:t>
            </a:r>
            <a:r>
              <a:rPr lang="en-US" altLang="zh-CN" sz="2800" b="1" dirty="0" smtClean="0"/>
              <a:t>hos-</a:t>
            </a:r>
            <a:r>
              <a:rPr lang="en-US" altLang="zh-CN" sz="2800" b="1" dirty="0" err="1" smtClean="0"/>
              <a:t>mips</a:t>
            </a:r>
            <a:r>
              <a:rPr lang="en-US" altLang="zh-CN" sz="2800" b="1" dirty="0" smtClean="0"/>
              <a:t>:</a:t>
            </a:r>
            <a:endParaRPr lang="en-US" altLang="zh-CN" sz="2800" b="1" dirty="0"/>
          </a:p>
          <a:p>
            <a:pPr>
              <a:lnSpc>
                <a:spcPct val="150000"/>
              </a:lnSpc>
            </a:pPr>
            <a:r>
              <a:rPr lang="en-US" altLang="zh-CN" sz="2800" b="1" dirty="0"/>
              <a:t>       </a:t>
            </a:r>
            <a:endParaRPr lang="zh-CN" altLang="en-US" sz="2800" b="1" dirty="0"/>
          </a:p>
        </p:txBody>
      </p:sp>
      <p:pic>
        <p:nvPicPr>
          <p:cNvPr id="9" name="图片 8"/>
          <p:cNvPicPr/>
          <p:nvPr/>
        </p:nvPicPr>
        <p:blipFill>
          <a:blip r:embed="rId3"/>
          <a:stretch>
            <a:fillRect/>
          </a:stretch>
        </p:blipFill>
        <p:spPr>
          <a:xfrm>
            <a:off x="988359" y="1547301"/>
            <a:ext cx="10225073" cy="4981835"/>
          </a:xfrm>
          <a:prstGeom prst="rect">
            <a:avLst/>
          </a:prstGeom>
        </p:spPr>
      </p:pic>
    </p:spTree>
    <p:extLst>
      <p:ext uri="{BB962C8B-B14F-4D97-AF65-F5344CB8AC3E}">
        <p14:creationId xmlns:p14="http://schemas.microsoft.com/office/powerpoint/2010/main" val="36925337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7331"/>
            <a:ext cx="10515600" cy="468252"/>
          </a:xfrm>
        </p:spPr>
        <p:txBody>
          <a:bodyPr/>
          <a:lstStyle/>
          <a:p>
            <a:r>
              <a:rPr lang="zh-CN" altLang="en-US" sz="4000" dirty="0" smtClean="0">
                <a:latin typeface="+mj-ea"/>
                <a:cs typeface="+mn-ea"/>
                <a:sym typeface="+mn-lt"/>
              </a:rPr>
              <a:t>第七部分</a:t>
            </a:r>
            <a:endParaRPr lang="zh-CN" altLang="en-US" sz="4000" dirty="0">
              <a:latin typeface="+mj-ea"/>
            </a:endParaRPr>
          </a:p>
        </p:txBody>
      </p:sp>
      <p:sp>
        <p:nvSpPr>
          <p:cNvPr id="14" name="灯片编号占位符 13">
            <a:extLst>
              <a:ext uri="{FF2B5EF4-FFF2-40B4-BE49-F238E27FC236}">
                <a16:creationId xmlns:a16="http://schemas.microsoft.com/office/drawing/2014/main" id="{744CC89A-949F-437E-A1AA-5CEFD9CDCB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6" name="文本框 5"/>
          <p:cNvSpPr txBox="1"/>
          <p:nvPr/>
        </p:nvSpPr>
        <p:spPr>
          <a:xfrm>
            <a:off x="838200" y="962527"/>
            <a:ext cx="7523747" cy="523220"/>
          </a:xfrm>
          <a:prstGeom prst="rect">
            <a:avLst/>
          </a:prstGeom>
          <a:noFill/>
        </p:spPr>
        <p:txBody>
          <a:bodyPr wrap="square" rtlCol="0">
            <a:spAutoFit/>
          </a:bodyPr>
          <a:lstStyle/>
          <a:p>
            <a:r>
              <a:rPr lang="zh-CN" altLang="en-US" sz="2800" b="1" dirty="0" smtClean="0"/>
              <a:t>●增加系统调用</a:t>
            </a:r>
            <a:r>
              <a:rPr lang="en-US" altLang="zh-CN" sz="2800" b="1" dirty="0" smtClean="0"/>
              <a:t>:</a:t>
            </a:r>
            <a:r>
              <a:rPr lang="en-US" altLang="zh-CN" sz="2800" dirty="0" smtClean="0"/>
              <a:t>       </a:t>
            </a:r>
            <a:endParaRPr lang="zh-CN" altLang="en-US" sz="2800" dirty="0"/>
          </a:p>
        </p:txBody>
      </p:sp>
      <p:pic>
        <p:nvPicPr>
          <p:cNvPr id="7" name="图片 6"/>
          <p:cNvPicPr/>
          <p:nvPr/>
        </p:nvPicPr>
        <p:blipFill>
          <a:blip r:embed="rId3"/>
          <a:stretch>
            <a:fillRect/>
          </a:stretch>
        </p:blipFill>
        <p:spPr>
          <a:xfrm>
            <a:off x="519177" y="1709869"/>
            <a:ext cx="6651643" cy="3584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图片 7"/>
          <p:cNvPicPr/>
          <p:nvPr/>
        </p:nvPicPr>
        <p:blipFill>
          <a:blip r:embed="rId4"/>
          <a:stretch>
            <a:fillRect/>
          </a:stretch>
        </p:blipFill>
        <p:spPr>
          <a:xfrm>
            <a:off x="4600073" y="2660758"/>
            <a:ext cx="6918643" cy="36459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814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7331"/>
            <a:ext cx="10515600" cy="468252"/>
          </a:xfrm>
        </p:spPr>
        <p:txBody>
          <a:bodyPr/>
          <a:lstStyle/>
          <a:p>
            <a:r>
              <a:rPr lang="zh-CN" altLang="en-US" sz="4000" dirty="0" smtClean="0">
                <a:latin typeface="+mj-ea"/>
                <a:cs typeface="+mn-ea"/>
                <a:sym typeface="+mn-lt"/>
              </a:rPr>
              <a:t>第七部分</a:t>
            </a:r>
            <a:endParaRPr lang="zh-CN" altLang="en-US" sz="4000" dirty="0">
              <a:latin typeface="+mj-ea"/>
            </a:endParaRPr>
          </a:p>
        </p:txBody>
      </p:sp>
      <p:sp>
        <p:nvSpPr>
          <p:cNvPr id="14" name="灯片编号占位符 13">
            <a:extLst>
              <a:ext uri="{FF2B5EF4-FFF2-40B4-BE49-F238E27FC236}">
                <a16:creationId xmlns:a16="http://schemas.microsoft.com/office/drawing/2014/main" id="{744CC89A-949F-437E-A1AA-5CEFD9CDCB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6" name="文本框 5"/>
          <p:cNvSpPr txBox="1"/>
          <p:nvPr/>
        </p:nvSpPr>
        <p:spPr>
          <a:xfrm>
            <a:off x="838200" y="962527"/>
            <a:ext cx="7523747" cy="1169551"/>
          </a:xfrm>
          <a:prstGeom prst="rect">
            <a:avLst/>
          </a:prstGeom>
          <a:noFill/>
        </p:spPr>
        <p:txBody>
          <a:bodyPr wrap="square" rtlCol="0">
            <a:spAutoFit/>
          </a:bodyPr>
          <a:lstStyle/>
          <a:p>
            <a:r>
              <a:rPr lang="zh-CN" altLang="en-US" sz="2800" b="1" dirty="0" smtClean="0"/>
              <a:t>●</a:t>
            </a:r>
            <a:r>
              <a:rPr lang="zh-CN" altLang="zh-CN" sz="2800" b="1" dirty="0" smtClean="0"/>
              <a:t>启动</a:t>
            </a:r>
            <a:r>
              <a:rPr lang="en-US" altLang="zh-CN" sz="2800" b="1" dirty="0" smtClean="0"/>
              <a:t>hos-</a:t>
            </a:r>
            <a:r>
              <a:rPr lang="en-US" altLang="zh-CN" sz="2800" b="1" dirty="0" err="1" smtClean="0"/>
              <a:t>mips</a:t>
            </a:r>
            <a:r>
              <a:rPr lang="en-US" altLang="zh-CN" sz="2800" b="1" dirty="0" smtClean="0"/>
              <a:t>:</a:t>
            </a:r>
            <a:endParaRPr lang="en-US" altLang="zh-CN" sz="2800" b="1" dirty="0"/>
          </a:p>
          <a:p>
            <a:pPr>
              <a:lnSpc>
                <a:spcPct val="150000"/>
              </a:lnSpc>
            </a:pPr>
            <a:r>
              <a:rPr lang="en-US" altLang="zh-CN" sz="2800" b="1" dirty="0"/>
              <a:t>       </a:t>
            </a:r>
            <a:endParaRPr lang="zh-CN" altLang="en-US" sz="2800" b="1" dirty="0"/>
          </a:p>
        </p:txBody>
      </p:sp>
      <p:pic>
        <p:nvPicPr>
          <p:cNvPr id="7" name="图片 6"/>
          <p:cNvPicPr/>
          <p:nvPr/>
        </p:nvPicPr>
        <p:blipFill>
          <a:blip r:embed="rId3"/>
          <a:stretch>
            <a:fillRect/>
          </a:stretch>
        </p:blipFill>
        <p:spPr>
          <a:xfrm>
            <a:off x="988359" y="1702033"/>
            <a:ext cx="10160903" cy="4827103"/>
          </a:xfrm>
          <a:prstGeom prst="rect">
            <a:avLst/>
          </a:prstGeom>
        </p:spPr>
      </p:pic>
    </p:spTree>
    <p:extLst>
      <p:ext uri="{BB962C8B-B14F-4D97-AF65-F5344CB8AC3E}">
        <p14:creationId xmlns:p14="http://schemas.microsoft.com/office/powerpoint/2010/main" val="10084418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7"/>
          <p:cNvSpPr txBox="1"/>
          <p:nvPr/>
        </p:nvSpPr>
        <p:spPr>
          <a:xfrm>
            <a:off x="6844034" y="875680"/>
            <a:ext cx="1344637" cy="697627"/>
          </a:xfrm>
          <a:prstGeom prst="rect">
            <a:avLst/>
          </a:prstGeom>
          <a:noFill/>
        </p:spPr>
        <p:txBody>
          <a:bodyPr wrap="none" lIns="121908" tIns="60954" rIns="121908" bIns="6095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700" b="1" i="0" u="none" strike="noStrike" kern="1200" cap="none" spc="0" normalizeH="0" baseline="0" noProof="0" dirty="0">
                <a:ln>
                  <a:noFill/>
                </a:ln>
                <a:solidFill>
                  <a:srgbClr val="383838"/>
                </a:solidFill>
                <a:effectLst/>
                <a:uLnTx/>
                <a:uFillTx/>
                <a:latin typeface="微软雅黑" panose="020B0503020204020204" pitchFamily="34" charset="-122"/>
                <a:ea typeface="微软雅黑" panose="020B0503020204020204" pitchFamily="34" charset="-122"/>
                <a:cs typeface="+mn-cs"/>
              </a:rPr>
              <a:t>目 录</a:t>
            </a:r>
          </a:p>
        </p:txBody>
      </p:sp>
      <p:sp>
        <p:nvSpPr>
          <p:cNvPr id="20" name="TextBox 18"/>
          <p:cNvSpPr txBox="1"/>
          <p:nvPr/>
        </p:nvSpPr>
        <p:spPr>
          <a:xfrm>
            <a:off x="8064548" y="824389"/>
            <a:ext cx="3275873" cy="800207"/>
          </a:xfrm>
          <a:prstGeom prst="rect">
            <a:avLst/>
          </a:prstGeom>
          <a:noFill/>
        </p:spPr>
        <p:txBody>
          <a:bodyPr wrap="none" lIns="121908" tIns="60954" rIns="121908" bIns="6095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383838"/>
                </a:solidFill>
                <a:effectLst/>
                <a:uLnTx/>
                <a:uFillTx/>
                <a:latin typeface="微软雅黑" panose="020B0503020204020204" pitchFamily="34" charset="-122"/>
                <a:ea typeface="微软雅黑" panose="020B0503020204020204" pitchFamily="34" charset="-122"/>
                <a:cs typeface="+mn-cs"/>
              </a:rPr>
              <a:t>CONTENTS</a:t>
            </a:r>
            <a:endParaRPr kumimoji="0" lang="zh-CN" altLang="en-US" sz="4400" b="0" i="0" u="none" strike="noStrike" kern="1200" cap="none" spc="0" normalizeH="0" baseline="0" noProof="0" dirty="0">
              <a:ln>
                <a:noFill/>
              </a:ln>
              <a:solidFill>
                <a:srgbClr val="383838"/>
              </a:solidFill>
              <a:effectLst/>
              <a:uLnTx/>
              <a:uFillTx/>
              <a:latin typeface="微软雅黑" panose="020B0503020204020204" pitchFamily="34" charset="-122"/>
              <a:ea typeface="微软雅黑" panose="020B0503020204020204" pitchFamily="34" charset="-122"/>
              <a:cs typeface="+mn-cs"/>
            </a:endParaRPr>
          </a:p>
        </p:txBody>
      </p:sp>
      <p:sp>
        <p:nvSpPr>
          <p:cNvPr id="21" name="矩形 20"/>
          <p:cNvSpPr/>
          <p:nvPr/>
        </p:nvSpPr>
        <p:spPr>
          <a:xfrm>
            <a:off x="7037282" y="1841073"/>
            <a:ext cx="4104456" cy="720080"/>
          </a:xfrm>
          <a:prstGeom prst="rect">
            <a:avLst/>
          </a:prstGeom>
          <a:noFill/>
          <a:ln>
            <a:solidFill>
              <a:srgbClr val="FFC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83838"/>
              </a:solidFill>
              <a:effectLst/>
              <a:uLnTx/>
              <a:uFillTx/>
              <a:latin typeface="Arial"/>
              <a:ea typeface="微软雅黑"/>
              <a:cs typeface="+mn-cs"/>
            </a:endParaRPr>
          </a:p>
        </p:txBody>
      </p:sp>
      <p:sp>
        <p:nvSpPr>
          <p:cNvPr id="22" name="矩形 21"/>
          <p:cNvSpPr/>
          <p:nvPr/>
        </p:nvSpPr>
        <p:spPr>
          <a:xfrm>
            <a:off x="7253306" y="1841073"/>
            <a:ext cx="720080" cy="720080"/>
          </a:xfrm>
          <a:prstGeom prst="rect">
            <a:avLst/>
          </a:prstGeom>
          <a:solidFill>
            <a:srgbClr val="FFC3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83838"/>
                </a:solidFill>
                <a:effectLst/>
                <a:uLnTx/>
                <a:uFillTx/>
                <a:latin typeface="Arial"/>
                <a:ea typeface="微软雅黑"/>
                <a:cs typeface="+mn-cs"/>
              </a:rPr>
              <a:t>01</a:t>
            </a:r>
            <a:endParaRPr kumimoji="0" lang="zh-CN" altLang="en-US" sz="3200" b="0" i="0" u="none" strike="noStrike" kern="1200" cap="none" spc="0" normalizeH="0" baseline="0" noProof="0" dirty="0">
              <a:ln>
                <a:noFill/>
              </a:ln>
              <a:solidFill>
                <a:srgbClr val="383838"/>
              </a:solidFill>
              <a:effectLst/>
              <a:uLnTx/>
              <a:uFillTx/>
              <a:latin typeface="Arial"/>
              <a:ea typeface="微软雅黑"/>
              <a:cs typeface="+mn-cs"/>
            </a:endParaRPr>
          </a:p>
        </p:txBody>
      </p:sp>
      <p:sp>
        <p:nvSpPr>
          <p:cNvPr id="24" name="矩形 23"/>
          <p:cNvSpPr/>
          <p:nvPr/>
        </p:nvSpPr>
        <p:spPr>
          <a:xfrm>
            <a:off x="7037282" y="2952296"/>
            <a:ext cx="4104456" cy="720080"/>
          </a:xfrm>
          <a:prstGeom prst="rect">
            <a:avLst/>
          </a:prstGeom>
          <a:noFill/>
          <a:ln>
            <a:solidFill>
              <a:srgbClr val="FFC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83838"/>
              </a:solidFill>
              <a:effectLst/>
              <a:uLnTx/>
              <a:uFillTx/>
              <a:latin typeface="Arial"/>
              <a:ea typeface="微软雅黑"/>
              <a:cs typeface="+mn-cs"/>
            </a:endParaRPr>
          </a:p>
        </p:txBody>
      </p:sp>
      <p:sp>
        <p:nvSpPr>
          <p:cNvPr id="25" name="矩形 24"/>
          <p:cNvSpPr/>
          <p:nvPr/>
        </p:nvSpPr>
        <p:spPr>
          <a:xfrm>
            <a:off x="7253306" y="2967864"/>
            <a:ext cx="720080" cy="720080"/>
          </a:xfrm>
          <a:prstGeom prst="rect">
            <a:avLst/>
          </a:prstGeom>
          <a:solidFill>
            <a:srgbClr val="FFC3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83838"/>
                </a:solidFill>
                <a:effectLst/>
                <a:uLnTx/>
                <a:uFillTx/>
                <a:latin typeface="Arial"/>
                <a:ea typeface="微软雅黑"/>
                <a:cs typeface="+mn-cs"/>
              </a:rPr>
              <a:t>02</a:t>
            </a:r>
            <a:endParaRPr kumimoji="0" lang="zh-CN" altLang="en-US" sz="3200" b="0" i="0" u="none" strike="noStrike" kern="1200" cap="none" spc="0" normalizeH="0" baseline="0" noProof="0" dirty="0">
              <a:ln>
                <a:noFill/>
              </a:ln>
              <a:solidFill>
                <a:srgbClr val="383838"/>
              </a:solidFill>
              <a:effectLst/>
              <a:uLnTx/>
              <a:uFillTx/>
              <a:latin typeface="Arial"/>
              <a:ea typeface="微软雅黑"/>
              <a:cs typeface="+mn-cs"/>
            </a:endParaRPr>
          </a:p>
        </p:txBody>
      </p:sp>
      <p:sp>
        <p:nvSpPr>
          <p:cNvPr id="26" name="TextBox 24"/>
          <p:cNvSpPr txBox="1"/>
          <p:nvPr/>
        </p:nvSpPr>
        <p:spPr>
          <a:xfrm>
            <a:off x="8393858" y="1924120"/>
            <a:ext cx="1682489" cy="553986"/>
          </a:xfrm>
          <a:prstGeom prst="rect">
            <a:avLst/>
          </a:prstGeom>
          <a:noFill/>
        </p:spPr>
        <p:txBody>
          <a:bodyPr wrap="none" lIns="121908" tIns="60954" rIns="121908" bIns="6095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383838"/>
                </a:solidFill>
                <a:effectLst/>
                <a:uLnTx/>
                <a:uFillTx/>
                <a:latin typeface="微软雅黑" panose="020B0503020204020204" pitchFamily="34" charset="-122"/>
                <a:ea typeface="微软雅黑" panose="020B0503020204020204" pitchFamily="34" charset="-122"/>
                <a:cs typeface="+mn-cs"/>
              </a:rPr>
              <a:t>任务分配</a:t>
            </a:r>
            <a:endParaRPr kumimoji="0" lang="zh-CN" altLang="en-US" sz="2800" b="1" i="0" u="none" strike="noStrike" kern="1200" cap="none" spc="0" normalizeH="0" baseline="0" noProof="0" dirty="0">
              <a:ln>
                <a:noFill/>
              </a:ln>
              <a:solidFill>
                <a:srgbClr val="383838"/>
              </a:solidFill>
              <a:effectLst/>
              <a:uLnTx/>
              <a:uFillTx/>
              <a:latin typeface="微软雅黑" panose="020B0503020204020204" pitchFamily="34" charset="-122"/>
              <a:ea typeface="微软雅黑" panose="020B0503020204020204" pitchFamily="34" charset="-122"/>
              <a:cs typeface="+mn-cs"/>
            </a:endParaRPr>
          </a:p>
        </p:txBody>
      </p:sp>
      <p:sp>
        <p:nvSpPr>
          <p:cNvPr id="29" name="TextBox 27"/>
          <p:cNvSpPr txBox="1"/>
          <p:nvPr/>
        </p:nvSpPr>
        <p:spPr>
          <a:xfrm>
            <a:off x="8368207" y="3037637"/>
            <a:ext cx="1682489" cy="553986"/>
          </a:xfrm>
          <a:prstGeom prst="rect">
            <a:avLst/>
          </a:prstGeom>
          <a:noFill/>
        </p:spPr>
        <p:txBody>
          <a:bodyPr wrap="none" lIns="121908" tIns="60954" rIns="121908" bIns="6095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1" dirty="0" smtClean="0">
                <a:solidFill>
                  <a:srgbClr val="383838"/>
                </a:solidFill>
                <a:latin typeface="微软雅黑" panose="020B0503020204020204" pitchFamily="34" charset="-122"/>
                <a:ea typeface="微软雅黑" panose="020B0503020204020204" pitchFamily="34" charset="-122"/>
              </a:rPr>
              <a:t>成果展示</a:t>
            </a:r>
            <a:endParaRPr kumimoji="0" lang="zh-CN" altLang="en-US" sz="2400" b="0" i="0" u="none" strike="noStrike" kern="1200" cap="none" spc="0" normalizeH="0" baseline="0" noProof="0" dirty="0">
              <a:ln>
                <a:noFill/>
              </a:ln>
              <a:solidFill>
                <a:srgbClr val="383838"/>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a:extLst>
              <a:ext uri="{FF2B5EF4-FFF2-40B4-BE49-F238E27FC236}">
                <a16:creationId xmlns:a16="http://schemas.microsoft.com/office/drawing/2014/main" id="{641A1AF3-BA2D-4A98-B1B2-6A53F92F12C5}"/>
              </a:ext>
            </a:extLst>
          </p:cNvPr>
          <p:cNvSpPr>
            <a:spLocks noGrp="1"/>
          </p:cNvSpPr>
          <p:nvPr>
            <p:ph type="sldNum" sz="quarter" idx="12"/>
          </p:nvPr>
        </p:nvSpPr>
        <p:spPr>
          <a:xfrm>
            <a:off x="8884285" y="621149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
        <p:nvSpPr>
          <p:cNvPr id="17" name="矩形 16">
            <a:extLst>
              <a:ext uri="{FF2B5EF4-FFF2-40B4-BE49-F238E27FC236}">
                <a16:creationId xmlns:a16="http://schemas.microsoft.com/office/drawing/2014/main" id="{D87E4BB5-D0B4-4084-A64E-5005A4D23A0D}"/>
              </a:ext>
            </a:extLst>
          </p:cNvPr>
          <p:cNvSpPr/>
          <p:nvPr/>
        </p:nvSpPr>
        <p:spPr>
          <a:xfrm>
            <a:off x="7037282" y="4068533"/>
            <a:ext cx="4104456" cy="720080"/>
          </a:xfrm>
          <a:prstGeom prst="rect">
            <a:avLst/>
          </a:prstGeom>
          <a:noFill/>
          <a:ln>
            <a:solidFill>
              <a:srgbClr val="FFC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83838"/>
              </a:solidFill>
              <a:effectLst/>
              <a:uLnTx/>
              <a:uFillTx/>
              <a:latin typeface="Arial"/>
              <a:ea typeface="微软雅黑"/>
              <a:cs typeface="+mn-cs"/>
            </a:endParaRPr>
          </a:p>
        </p:txBody>
      </p:sp>
      <p:sp>
        <p:nvSpPr>
          <p:cNvPr id="18" name="矩形 17">
            <a:extLst>
              <a:ext uri="{FF2B5EF4-FFF2-40B4-BE49-F238E27FC236}">
                <a16:creationId xmlns:a16="http://schemas.microsoft.com/office/drawing/2014/main" id="{D9B1CA54-EA50-4FD7-8F9C-348F32CE54DB}"/>
              </a:ext>
            </a:extLst>
          </p:cNvPr>
          <p:cNvSpPr/>
          <p:nvPr/>
        </p:nvSpPr>
        <p:spPr>
          <a:xfrm>
            <a:off x="7253306" y="4049644"/>
            <a:ext cx="720080" cy="720080"/>
          </a:xfrm>
          <a:prstGeom prst="rect">
            <a:avLst/>
          </a:prstGeom>
          <a:solidFill>
            <a:srgbClr val="FFC3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srgbClr val="383838"/>
                </a:solidFill>
                <a:effectLst/>
                <a:uLnTx/>
                <a:uFillTx/>
                <a:latin typeface="Arial"/>
                <a:ea typeface="微软雅黑"/>
                <a:cs typeface="+mn-cs"/>
              </a:rPr>
              <a:t>03</a:t>
            </a:r>
            <a:endParaRPr kumimoji="0" lang="zh-CN" altLang="en-US" sz="3200" b="0" i="0" u="none" strike="noStrike" kern="1200" cap="none" spc="0" normalizeH="0" baseline="0" noProof="0" dirty="0">
              <a:ln>
                <a:noFill/>
              </a:ln>
              <a:solidFill>
                <a:srgbClr val="383838"/>
              </a:solidFill>
              <a:effectLst/>
              <a:uLnTx/>
              <a:uFillTx/>
              <a:latin typeface="Arial"/>
              <a:ea typeface="微软雅黑"/>
              <a:cs typeface="+mn-cs"/>
            </a:endParaRPr>
          </a:p>
        </p:txBody>
      </p:sp>
      <p:sp>
        <p:nvSpPr>
          <p:cNvPr id="23" name="TextBox 24">
            <a:extLst>
              <a:ext uri="{FF2B5EF4-FFF2-40B4-BE49-F238E27FC236}">
                <a16:creationId xmlns:a16="http://schemas.microsoft.com/office/drawing/2014/main" id="{6F7D03DE-6111-4518-9AF4-6E90DB53EECA}"/>
              </a:ext>
            </a:extLst>
          </p:cNvPr>
          <p:cNvSpPr txBox="1"/>
          <p:nvPr/>
        </p:nvSpPr>
        <p:spPr>
          <a:xfrm>
            <a:off x="8379069" y="4150693"/>
            <a:ext cx="1682489" cy="553986"/>
          </a:xfrm>
          <a:prstGeom prst="rect">
            <a:avLst/>
          </a:prstGeom>
          <a:noFill/>
        </p:spPr>
        <p:txBody>
          <a:bodyPr wrap="none" lIns="121908" tIns="60954" rIns="121908" bIns="6095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1" dirty="0" smtClean="0">
                <a:solidFill>
                  <a:srgbClr val="383838"/>
                </a:solidFill>
                <a:latin typeface="微软雅黑" panose="020B0503020204020204" pitchFamily="34" charset="-122"/>
                <a:ea typeface="微软雅黑" panose="020B0503020204020204" pitchFamily="34" charset="-122"/>
              </a:rPr>
              <a:t>问题汇总</a:t>
            </a:r>
            <a:endParaRPr kumimoji="0" lang="zh-CN" altLang="en-US" sz="2800" b="1" i="0" u="none" strike="noStrike" kern="1200" cap="none" spc="0" normalizeH="0" baseline="0" noProof="0" dirty="0">
              <a:ln>
                <a:noFill/>
              </a:ln>
              <a:solidFill>
                <a:srgbClr val="383838"/>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7037282" y="5166864"/>
            <a:ext cx="4104456" cy="720080"/>
          </a:xfrm>
          <a:prstGeom prst="rect">
            <a:avLst/>
          </a:prstGeom>
          <a:noFill/>
          <a:ln>
            <a:solidFill>
              <a:srgbClr val="FFC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83838"/>
              </a:solidFill>
              <a:effectLst/>
              <a:uLnTx/>
              <a:uFillTx/>
              <a:latin typeface="Arial"/>
              <a:ea typeface="微软雅黑"/>
              <a:cs typeface="+mn-cs"/>
            </a:endParaRPr>
          </a:p>
        </p:txBody>
      </p:sp>
      <p:sp>
        <p:nvSpPr>
          <p:cNvPr id="16" name="矩形 15"/>
          <p:cNvSpPr/>
          <p:nvPr/>
        </p:nvSpPr>
        <p:spPr>
          <a:xfrm>
            <a:off x="7253306" y="5182432"/>
            <a:ext cx="720080" cy="720080"/>
          </a:xfrm>
          <a:prstGeom prst="rect">
            <a:avLst/>
          </a:prstGeom>
          <a:solidFill>
            <a:srgbClr val="FFC3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srgbClr val="383838"/>
                </a:solidFill>
                <a:effectLst/>
                <a:uLnTx/>
                <a:uFillTx/>
                <a:latin typeface="Arial"/>
                <a:ea typeface="微软雅黑"/>
                <a:cs typeface="+mn-cs"/>
              </a:rPr>
              <a:t>04</a:t>
            </a:r>
            <a:endParaRPr kumimoji="0" lang="zh-CN" altLang="en-US" sz="3200" b="0" i="0" u="none" strike="noStrike" kern="1200" cap="none" spc="0" normalizeH="0" baseline="0" noProof="0" dirty="0">
              <a:ln>
                <a:noFill/>
              </a:ln>
              <a:solidFill>
                <a:srgbClr val="383838"/>
              </a:solidFill>
              <a:effectLst/>
              <a:uLnTx/>
              <a:uFillTx/>
              <a:latin typeface="Arial"/>
              <a:ea typeface="微软雅黑"/>
              <a:cs typeface="+mn-cs"/>
            </a:endParaRPr>
          </a:p>
        </p:txBody>
      </p:sp>
      <p:sp>
        <p:nvSpPr>
          <p:cNvPr id="27" name="TextBox 27"/>
          <p:cNvSpPr txBox="1"/>
          <p:nvPr/>
        </p:nvSpPr>
        <p:spPr>
          <a:xfrm>
            <a:off x="8727280" y="5252205"/>
            <a:ext cx="964342" cy="553986"/>
          </a:xfrm>
          <a:prstGeom prst="rect">
            <a:avLst/>
          </a:prstGeom>
          <a:noFill/>
        </p:spPr>
        <p:txBody>
          <a:bodyPr wrap="none" lIns="121908" tIns="60954" rIns="121908" bIns="6095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1" dirty="0" smtClean="0">
                <a:solidFill>
                  <a:srgbClr val="383838"/>
                </a:solidFill>
                <a:latin typeface="微软雅黑" panose="020B0503020204020204" pitchFamily="34" charset="-122"/>
                <a:ea typeface="微软雅黑" panose="020B0503020204020204" pitchFamily="34" charset="-122"/>
              </a:rPr>
              <a:t>总结</a:t>
            </a:r>
            <a:endParaRPr kumimoji="0" lang="zh-CN" altLang="en-US" sz="2400" b="0" i="0" u="none" strike="noStrike" kern="1200" cap="none" spc="0" normalizeH="0" baseline="0" noProof="0" dirty="0">
              <a:ln>
                <a:noFill/>
              </a:ln>
              <a:solidFill>
                <a:srgbClr val="383838"/>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9150152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155411" y="3557336"/>
            <a:ext cx="5288060" cy="1323439"/>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0" b="1" dirty="0" smtClean="0">
                <a:ln/>
                <a:solidFill>
                  <a:srgbClr val="383838"/>
                </a:solidFill>
                <a:latin typeface="微软雅黑"/>
                <a:ea typeface="微软雅黑"/>
                <a:cs typeface="+mn-ea"/>
                <a:sym typeface="+mn-lt"/>
              </a:rPr>
              <a:t>问题及挑战</a:t>
            </a:r>
            <a:endParaRPr kumimoji="0" lang="zh-CN" altLang="en-US" sz="8000" b="1" i="0" u="none" strike="noStrike" kern="1200" cap="none" spc="0" normalizeH="0" baseline="0" noProof="0" dirty="0">
              <a:ln/>
              <a:solidFill>
                <a:srgbClr val="383838"/>
              </a:solidFill>
              <a:effectLst/>
              <a:uLnTx/>
              <a:uFillTx/>
              <a:latin typeface="微软雅黑"/>
              <a:ea typeface="微软雅黑"/>
              <a:cs typeface="+mn-ea"/>
              <a:sym typeface="+mn-lt"/>
            </a:endParaRPr>
          </a:p>
        </p:txBody>
      </p:sp>
      <p:grpSp>
        <p:nvGrpSpPr>
          <p:cNvPr id="3" name="组合 2">
            <a:extLst>
              <a:ext uri="{FF2B5EF4-FFF2-40B4-BE49-F238E27FC236}">
                <a16:creationId xmlns:a16="http://schemas.microsoft.com/office/drawing/2014/main" id="{B1DF51B0-0AE4-44C4-8645-265BF5E0A274}"/>
              </a:ext>
            </a:extLst>
          </p:cNvPr>
          <p:cNvGrpSpPr/>
          <p:nvPr/>
        </p:nvGrpSpPr>
        <p:grpSpPr>
          <a:xfrm>
            <a:off x="8125491" y="1940398"/>
            <a:ext cx="1347900" cy="1139253"/>
            <a:chOff x="8125491" y="1940398"/>
            <a:chExt cx="1347900" cy="1139253"/>
          </a:xfrm>
        </p:grpSpPr>
        <p:sp>
          <p:nvSpPr>
            <p:cNvPr id="2" name="椭圆 1">
              <a:extLst>
                <a:ext uri="{FF2B5EF4-FFF2-40B4-BE49-F238E27FC236}">
                  <a16:creationId xmlns:a16="http://schemas.microsoft.com/office/drawing/2014/main" id="{5FA16542-DA86-4891-8E4C-5A7AB2F3F3EE}"/>
                </a:ext>
              </a:extLst>
            </p:cNvPr>
            <p:cNvSpPr/>
            <p:nvPr/>
          </p:nvSpPr>
          <p:spPr>
            <a:xfrm>
              <a:off x="8229815" y="1940398"/>
              <a:ext cx="1139253" cy="1139253"/>
            </a:xfrm>
            <a:prstGeom prst="ellipse">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white"/>
                </a:solidFill>
                <a:effectLst/>
                <a:uLnTx/>
                <a:uFillTx/>
                <a:latin typeface="Arial"/>
                <a:ea typeface="微软雅黑"/>
                <a:cs typeface="+mn-cs"/>
              </a:endParaRPr>
            </a:p>
          </p:txBody>
        </p:sp>
        <p:sp>
          <p:nvSpPr>
            <p:cNvPr id="9" name="文本框 8"/>
            <p:cNvSpPr txBox="1"/>
            <p:nvPr/>
          </p:nvSpPr>
          <p:spPr>
            <a:xfrm>
              <a:off x="8125491" y="2048359"/>
              <a:ext cx="1347900" cy="92333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defPPr>
                <a:defRPr lang="zh-CN"/>
              </a:defPPr>
              <a:lvl1pPr algn="ctr">
                <a:defRPr sz="1600" b="1">
                  <a:pattFill prst="ltDnDiag">
                    <a:fgClr>
                      <a:srgbClr val="00B0F0"/>
                    </a:fgClr>
                    <a:bgClr>
                      <a:srgbClr val="0070C0"/>
                    </a:bgClr>
                  </a:pattFill>
                  <a:effectLst>
                    <a:outerShdw dist="38100" dir="2700000" algn="tl" rotWithShape="0">
                      <a:srgbClr val="0070C0"/>
                    </a:outerShdw>
                  </a:effect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smtClean="0">
                  <a:ln>
                    <a:noFill/>
                  </a:ln>
                  <a:solidFill>
                    <a:srgbClr val="FFC347"/>
                  </a:solidFill>
                  <a:effectLst/>
                  <a:uLnTx/>
                  <a:uFillTx/>
                  <a:latin typeface="Arial"/>
                  <a:ea typeface="微软雅黑"/>
                  <a:cs typeface="+mn-ea"/>
                  <a:sym typeface="+mn-lt"/>
                </a:rPr>
                <a:t>03</a:t>
              </a:r>
              <a:endParaRPr kumimoji="0" lang="zh-CN" altLang="en-US" sz="5400" b="1" i="0" u="none" strike="noStrike" kern="1200" cap="none" spc="0" normalizeH="0" baseline="0" noProof="0" dirty="0">
                <a:ln>
                  <a:noFill/>
                </a:ln>
                <a:solidFill>
                  <a:srgbClr val="FFC347"/>
                </a:solidFill>
                <a:effectLst/>
                <a:uLnTx/>
                <a:uFillTx/>
                <a:latin typeface="Arial"/>
                <a:ea typeface="微软雅黑"/>
                <a:cs typeface="+mn-ea"/>
                <a:sym typeface="+mn-lt"/>
              </a:endParaRPr>
            </a:p>
          </p:txBody>
        </p:sp>
      </p:grpSp>
      <p:sp>
        <p:nvSpPr>
          <p:cNvPr id="5" name="灯片编号占位符 4">
            <a:extLst>
              <a:ext uri="{FF2B5EF4-FFF2-40B4-BE49-F238E27FC236}">
                <a16:creationId xmlns:a16="http://schemas.microsoft.com/office/drawing/2014/main" id="{054FBC62-F82A-4785-82B0-D751859F8BE9}"/>
              </a:ext>
            </a:extLst>
          </p:cNvPr>
          <p:cNvSpPr>
            <a:spLocks noGrp="1"/>
          </p:cNvSpPr>
          <p:nvPr>
            <p:ph type="sldNum" sz="quarter" idx="12"/>
          </p:nvPr>
        </p:nvSpPr>
        <p:spPr>
          <a:xfrm>
            <a:off x="8630920" y="619379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Tree>
    <p:extLst>
      <p:ext uri="{BB962C8B-B14F-4D97-AF65-F5344CB8AC3E}">
        <p14:creationId xmlns:p14="http://schemas.microsoft.com/office/powerpoint/2010/main" val="32071255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7331"/>
            <a:ext cx="10515600" cy="468252"/>
          </a:xfrm>
        </p:spPr>
        <p:txBody>
          <a:bodyPr/>
          <a:lstStyle/>
          <a:p>
            <a:r>
              <a:rPr lang="zh-CN" altLang="en-US" sz="4000" dirty="0" smtClean="0">
                <a:latin typeface="+mj-ea"/>
                <a:cs typeface="+mn-ea"/>
                <a:sym typeface="+mn-lt"/>
              </a:rPr>
              <a:t>出现的问题</a:t>
            </a:r>
            <a:endParaRPr lang="zh-CN" altLang="en-US" sz="4000" dirty="0">
              <a:latin typeface="+mj-ea"/>
            </a:endParaRPr>
          </a:p>
        </p:txBody>
      </p:sp>
      <p:sp>
        <p:nvSpPr>
          <p:cNvPr id="14" name="灯片编号占位符 13">
            <a:extLst>
              <a:ext uri="{FF2B5EF4-FFF2-40B4-BE49-F238E27FC236}">
                <a16:creationId xmlns:a16="http://schemas.microsoft.com/office/drawing/2014/main" id="{744CC89A-949F-437E-A1AA-5CEFD9CDCB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3525" y="1051604"/>
            <a:ext cx="8492791" cy="5038725"/>
          </a:xfrm>
          <a:prstGeom prst="rect">
            <a:avLst/>
          </a:prstGeom>
        </p:spPr>
      </p:pic>
      <p:pic>
        <p:nvPicPr>
          <p:cNvPr id="4" name="98E3A1C70D227E7A411F51F3575521B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42737" y="1043488"/>
            <a:ext cx="9769642" cy="5495424"/>
          </a:xfrm>
          <a:prstGeom prst="rect">
            <a:avLst/>
          </a:prstGeom>
        </p:spPr>
      </p:pic>
    </p:spTree>
    <p:extLst>
      <p:ext uri="{BB962C8B-B14F-4D97-AF65-F5344CB8AC3E}">
        <p14:creationId xmlns:p14="http://schemas.microsoft.com/office/powerpoint/2010/main" val="414897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407171" y="3636297"/>
            <a:ext cx="4784539" cy="1323439"/>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0" b="1" i="0" u="none" strike="noStrike" kern="1200" cap="none" spc="0" normalizeH="0" baseline="0" noProof="0" dirty="0">
                <a:ln/>
                <a:solidFill>
                  <a:srgbClr val="383838"/>
                </a:solidFill>
                <a:effectLst/>
                <a:uLnTx/>
                <a:uFillTx/>
                <a:latin typeface="Arial"/>
                <a:ea typeface="微软雅黑"/>
                <a:cs typeface="+mn-ea"/>
                <a:sym typeface="+mn-lt"/>
              </a:rPr>
              <a:t>总结</a:t>
            </a:r>
          </a:p>
        </p:txBody>
      </p:sp>
      <p:grpSp>
        <p:nvGrpSpPr>
          <p:cNvPr id="3" name="组合 2">
            <a:extLst>
              <a:ext uri="{FF2B5EF4-FFF2-40B4-BE49-F238E27FC236}">
                <a16:creationId xmlns:a16="http://schemas.microsoft.com/office/drawing/2014/main" id="{B1DF51B0-0AE4-44C4-8645-265BF5E0A274}"/>
              </a:ext>
            </a:extLst>
          </p:cNvPr>
          <p:cNvGrpSpPr/>
          <p:nvPr/>
        </p:nvGrpSpPr>
        <p:grpSpPr>
          <a:xfrm>
            <a:off x="8125491" y="1940398"/>
            <a:ext cx="1347900" cy="1139253"/>
            <a:chOff x="8125491" y="1940398"/>
            <a:chExt cx="1347900" cy="1139253"/>
          </a:xfrm>
        </p:grpSpPr>
        <p:sp>
          <p:nvSpPr>
            <p:cNvPr id="2" name="椭圆 1">
              <a:extLst>
                <a:ext uri="{FF2B5EF4-FFF2-40B4-BE49-F238E27FC236}">
                  <a16:creationId xmlns:a16="http://schemas.microsoft.com/office/drawing/2014/main" id="{5FA16542-DA86-4891-8E4C-5A7AB2F3F3EE}"/>
                </a:ext>
              </a:extLst>
            </p:cNvPr>
            <p:cNvSpPr/>
            <p:nvPr/>
          </p:nvSpPr>
          <p:spPr>
            <a:xfrm>
              <a:off x="8229815" y="1940398"/>
              <a:ext cx="1139253" cy="1139253"/>
            </a:xfrm>
            <a:prstGeom prst="ellipse">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white"/>
                </a:solidFill>
                <a:effectLst/>
                <a:uLnTx/>
                <a:uFillTx/>
                <a:latin typeface="Arial"/>
                <a:ea typeface="微软雅黑"/>
                <a:cs typeface="+mn-cs"/>
              </a:endParaRPr>
            </a:p>
          </p:txBody>
        </p:sp>
        <p:sp>
          <p:nvSpPr>
            <p:cNvPr id="9" name="文本框 8"/>
            <p:cNvSpPr txBox="1"/>
            <p:nvPr/>
          </p:nvSpPr>
          <p:spPr>
            <a:xfrm>
              <a:off x="8125491" y="2048359"/>
              <a:ext cx="1347900" cy="92333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defPPr>
                <a:defRPr lang="zh-CN"/>
              </a:defPPr>
              <a:lvl1pPr algn="ctr">
                <a:defRPr sz="1600" b="1">
                  <a:pattFill prst="ltDnDiag">
                    <a:fgClr>
                      <a:srgbClr val="00B0F0"/>
                    </a:fgClr>
                    <a:bgClr>
                      <a:srgbClr val="0070C0"/>
                    </a:bgClr>
                  </a:pattFill>
                  <a:effectLst>
                    <a:outerShdw dist="38100" dir="2700000" algn="tl" rotWithShape="0">
                      <a:srgbClr val="0070C0"/>
                    </a:outerShdw>
                  </a:effect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smtClean="0">
                  <a:ln>
                    <a:noFill/>
                  </a:ln>
                  <a:solidFill>
                    <a:srgbClr val="FFC347"/>
                  </a:solidFill>
                  <a:effectLst/>
                  <a:uLnTx/>
                  <a:uFillTx/>
                  <a:latin typeface="Arial"/>
                  <a:ea typeface="微软雅黑"/>
                  <a:cs typeface="+mn-ea"/>
                  <a:sym typeface="+mn-lt"/>
                </a:rPr>
                <a:t>04</a:t>
              </a:r>
              <a:endParaRPr kumimoji="0" lang="zh-CN" altLang="en-US" sz="5400" b="1" i="0" u="none" strike="noStrike" kern="1200" cap="none" spc="0" normalizeH="0" baseline="0" noProof="0" dirty="0">
                <a:ln>
                  <a:noFill/>
                </a:ln>
                <a:solidFill>
                  <a:srgbClr val="FFC347"/>
                </a:solidFill>
                <a:effectLst/>
                <a:uLnTx/>
                <a:uFillTx/>
                <a:latin typeface="Arial"/>
                <a:ea typeface="微软雅黑"/>
                <a:cs typeface="+mn-ea"/>
                <a:sym typeface="+mn-lt"/>
              </a:endParaRPr>
            </a:p>
          </p:txBody>
        </p:sp>
      </p:grpSp>
      <p:sp>
        <p:nvSpPr>
          <p:cNvPr id="5" name="灯片编号占位符 4">
            <a:extLst>
              <a:ext uri="{FF2B5EF4-FFF2-40B4-BE49-F238E27FC236}">
                <a16:creationId xmlns:a16="http://schemas.microsoft.com/office/drawing/2014/main" id="{7EC63493-C6DF-496E-8061-F0EFE7BE9ED3}"/>
              </a:ext>
            </a:extLst>
          </p:cNvPr>
          <p:cNvSpPr>
            <a:spLocks noGrp="1"/>
          </p:cNvSpPr>
          <p:nvPr>
            <p:ph type="sldNum" sz="quarter" idx="12"/>
          </p:nvPr>
        </p:nvSpPr>
        <p:spPr>
          <a:xfrm>
            <a:off x="8600440" y="622427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Tree>
    <p:extLst>
      <p:ext uri="{BB962C8B-B14F-4D97-AF65-F5344CB8AC3E}">
        <p14:creationId xmlns:p14="http://schemas.microsoft.com/office/powerpoint/2010/main" val="212171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2068" y="290635"/>
            <a:ext cx="10515600" cy="468252"/>
          </a:xfrm>
        </p:spPr>
        <p:txBody>
          <a:bodyPr/>
          <a:lstStyle/>
          <a:p>
            <a:r>
              <a:rPr lang="zh-CN" altLang="en-US" sz="4400" dirty="0" smtClean="0">
                <a:latin typeface="+mj-ea"/>
              </a:rPr>
              <a:t>心得感想</a:t>
            </a:r>
            <a:endParaRPr lang="zh-CN" altLang="en-US" sz="4400" dirty="0">
              <a:latin typeface="+mj-ea"/>
            </a:endParaRPr>
          </a:p>
        </p:txBody>
      </p:sp>
      <p:grpSp>
        <p:nvGrpSpPr>
          <p:cNvPr id="11" name="63063d22-86d9-42e5-9f66-1a3d534d3c84">
            <a:extLst>
              <a:ext uri="{FF2B5EF4-FFF2-40B4-BE49-F238E27FC236}">
                <a16:creationId xmlns:a16="http://schemas.microsoft.com/office/drawing/2014/main" id="{0E6FD6EE-0EB7-48B8-BE50-EB5077C10C7E}"/>
              </a:ext>
            </a:extLst>
          </p:cNvPr>
          <p:cNvGrpSpPr>
            <a:grpSpLocks noChangeAspect="1"/>
          </p:cNvGrpSpPr>
          <p:nvPr/>
        </p:nvGrpSpPr>
        <p:grpSpPr>
          <a:xfrm>
            <a:off x="4438914" y="4769384"/>
            <a:ext cx="3160766" cy="1863909"/>
            <a:chOff x="3988773" y="2642408"/>
            <a:chExt cx="4216835" cy="2486677"/>
          </a:xfrm>
        </p:grpSpPr>
        <p:sp>
          <p:nvSpPr>
            <p:cNvPr id="12" name="Freeform: Shape 7">
              <a:extLst>
                <a:ext uri="{FF2B5EF4-FFF2-40B4-BE49-F238E27FC236}">
                  <a16:creationId xmlns:a16="http://schemas.microsoft.com/office/drawing/2014/main" id="{1C0E71D3-567F-47B0-B463-A6D15792F2D1}"/>
                </a:ext>
              </a:extLst>
            </p:cNvPr>
            <p:cNvSpPr/>
            <p:nvPr/>
          </p:nvSpPr>
          <p:spPr>
            <a:xfrm rot="4680292" flipH="1" flipV="1">
              <a:off x="6561599" y="3485075"/>
              <a:ext cx="1157289" cy="2130729"/>
            </a:xfrm>
            <a:custGeom>
              <a:avLst/>
              <a:gdLst>
                <a:gd name="connsiteX0" fmla="*/ 578645 w 1157289"/>
                <a:gd name="connsiteY0" fmla="*/ 0 h 2130729"/>
                <a:gd name="connsiteX1" fmla="*/ 596658 w 1157289"/>
                <a:gd name="connsiteY1" fmla="*/ 10943 h 2130729"/>
                <a:gd name="connsiteX2" fmla="*/ 1157289 w 1157289"/>
                <a:gd name="connsiteY2" fmla="*/ 1065364 h 2130729"/>
                <a:gd name="connsiteX3" fmla="*/ 596658 w 1157289"/>
                <a:gd name="connsiteY3" fmla="*/ 2119785 h 2130729"/>
                <a:gd name="connsiteX4" fmla="*/ 578645 w 1157289"/>
                <a:gd name="connsiteY4" fmla="*/ 2130729 h 2130729"/>
                <a:gd name="connsiteX5" fmla="*/ 560631 w 1157289"/>
                <a:gd name="connsiteY5" fmla="*/ 2119785 h 2130729"/>
                <a:gd name="connsiteX6" fmla="*/ 0 w 1157289"/>
                <a:gd name="connsiteY6" fmla="*/ 1065364 h 2130729"/>
                <a:gd name="connsiteX7" fmla="*/ 560631 w 1157289"/>
                <a:gd name="connsiteY7" fmla="*/ 10943 h 213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7289" h="2130729">
                  <a:moveTo>
                    <a:pt x="578645" y="0"/>
                  </a:moveTo>
                  <a:lnTo>
                    <a:pt x="596658" y="10943"/>
                  </a:lnTo>
                  <a:cubicBezTo>
                    <a:pt x="934903" y="239457"/>
                    <a:pt x="1157289" y="626440"/>
                    <a:pt x="1157289" y="1065364"/>
                  </a:cubicBezTo>
                  <a:cubicBezTo>
                    <a:pt x="1157289" y="1504289"/>
                    <a:pt x="934903" y="1891272"/>
                    <a:pt x="596658" y="2119785"/>
                  </a:cubicBezTo>
                  <a:lnTo>
                    <a:pt x="578645" y="2130729"/>
                  </a:lnTo>
                  <a:lnTo>
                    <a:pt x="560631" y="2119785"/>
                  </a:lnTo>
                  <a:cubicBezTo>
                    <a:pt x="222387" y="1891272"/>
                    <a:pt x="0" y="1504289"/>
                    <a:pt x="0" y="1065364"/>
                  </a:cubicBezTo>
                  <a:cubicBezTo>
                    <a:pt x="0" y="626440"/>
                    <a:pt x="222387" y="239457"/>
                    <a:pt x="560631" y="10943"/>
                  </a:cubicBezTo>
                  <a:close/>
                </a:path>
              </a:pathLst>
            </a:custGeom>
            <a:solidFill>
              <a:schemeClr val="accent1">
                <a:alpha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ea"/>
                <a:sym typeface="+mn-lt"/>
              </a:endParaRPr>
            </a:p>
          </p:txBody>
        </p:sp>
        <p:sp>
          <p:nvSpPr>
            <p:cNvPr id="13" name="Freeform: Shape 6">
              <a:extLst>
                <a:ext uri="{FF2B5EF4-FFF2-40B4-BE49-F238E27FC236}">
                  <a16:creationId xmlns:a16="http://schemas.microsoft.com/office/drawing/2014/main" id="{212582F2-09D1-42B6-9B11-10B07A7430EB}"/>
                </a:ext>
              </a:extLst>
            </p:cNvPr>
            <p:cNvSpPr/>
            <p:nvPr/>
          </p:nvSpPr>
          <p:spPr>
            <a:xfrm rot="2397114" flipH="1" flipV="1">
              <a:off x="6199983" y="2889098"/>
              <a:ext cx="1157289" cy="2130729"/>
            </a:xfrm>
            <a:custGeom>
              <a:avLst/>
              <a:gdLst>
                <a:gd name="connsiteX0" fmla="*/ 578645 w 1157289"/>
                <a:gd name="connsiteY0" fmla="*/ 0 h 2130729"/>
                <a:gd name="connsiteX1" fmla="*/ 596658 w 1157289"/>
                <a:gd name="connsiteY1" fmla="*/ 10943 h 2130729"/>
                <a:gd name="connsiteX2" fmla="*/ 1157289 w 1157289"/>
                <a:gd name="connsiteY2" fmla="*/ 1065364 h 2130729"/>
                <a:gd name="connsiteX3" fmla="*/ 596658 w 1157289"/>
                <a:gd name="connsiteY3" fmla="*/ 2119785 h 2130729"/>
                <a:gd name="connsiteX4" fmla="*/ 578645 w 1157289"/>
                <a:gd name="connsiteY4" fmla="*/ 2130729 h 2130729"/>
                <a:gd name="connsiteX5" fmla="*/ 560631 w 1157289"/>
                <a:gd name="connsiteY5" fmla="*/ 2119785 h 2130729"/>
                <a:gd name="connsiteX6" fmla="*/ 0 w 1157289"/>
                <a:gd name="connsiteY6" fmla="*/ 1065364 h 2130729"/>
                <a:gd name="connsiteX7" fmla="*/ 560631 w 1157289"/>
                <a:gd name="connsiteY7" fmla="*/ 10943 h 213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7289" h="2130729">
                  <a:moveTo>
                    <a:pt x="578645" y="0"/>
                  </a:moveTo>
                  <a:lnTo>
                    <a:pt x="596658" y="10943"/>
                  </a:lnTo>
                  <a:cubicBezTo>
                    <a:pt x="934903" y="239457"/>
                    <a:pt x="1157289" y="626440"/>
                    <a:pt x="1157289" y="1065364"/>
                  </a:cubicBezTo>
                  <a:cubicBezTo>
                    <a:pt x="1157289" y="1504289"/>
                    <a:pt x="934903" y="1891272"/>
                    <a:pt x="596658" y="2119785"/>
                  </a:cubicBezTo>
                  <a:lnTo>
                    <a:pt x="578645" y="2130729"/>
                  </a:lnTo>
                  <a:lnTo>
                    <a:pt x="560631" y="2119785"/>
                  </a:lnTo>
                  <a:cubicBezTo>
                    <a:pt x="222387" y="1891272"/>
                    <a:pt x="0" y="1504289"/>
                    <a:pt x="0" y="1065364"/>
                  </a:cubicBezTo>
                  <a:cubicBezTo>
                    <a:pt x="0" y="626440"/>
                    <a:pt x="222387" y="239457"/>
                    <a:pt x="560631" y="10943"/>
                  </a:cubicBezTo>
                  <a:close/>
                </a:path>
              </a:pathLst>
            </a:custGeom>
            <a:solidFill>
              <a:schemeClr val="accent2">
                <a:alpha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ea"/>
                <a:sym typeface="+mn-lt"/>
              </a:endParaRPr>
            </a:p>
          </p:txBody>
        </p:sp>
        <p:sp>
          <p:nvSpPr>
            <p:cNvPr id="14" name="Freeform: Shape 8">
              <a:extLst>
                <a:ext uri="{FF2B5EF4-FFF2-40B4-BE49-F238E27FC236}">
                  <a16:creationId xmlns:a16="http://schemas.microsoft.com/office/drawing/2014/main" id="{F655D424-486D-40EC-AB7C-74B98C28B8F2}"/>
                </a:ext>
              </a:extLst>
            </p:cNvPr>
            <p:cNvSpPr/>
            <p:nvPr/>
          </p:nvSpPr>
          <p:spPr>
            <a:xfrm rot="16919708" flipH="1">
              <a:off x="4475493" y="3485076"/>
              <a:ext cx="1157289" cy="2130729"/>
            </a:xfrm>
            <a:custGeom>
              <a:avLst/>
              <a:gdLst>
                <a:gd name="connsiteX0" fmla="*/ 578645 w 1157289"/>
                <a:gd name="connsiteY0" fmla="*/ 0 h 2130729"/>
                <a:gd name="connsiteX1" fmla="*/ 596658 w 1157289"/>
                <a:gd name="connsiteY1" fmla="*/ 10943 h 2130729"/>
                <a:gd name="connsiteX2" fmla="*/ 1157289 w 1157289"/>
                <a:gd name="connsiteY2" fmla="*/ 1065364 h 2130729"/>
                <a:gd name="connsiteX3" fmla="*/ 596658 w 1157289"/>
                <a:gd name="connsiteY3" fmla="*/ 2119785 h 2130729"/>
                <a:gd name="connsiteX4" fmla="*/ 578645 w 1157289"/>
                <a:gd name="connsiteY4" fmla="*/ 2130729 h 2130729"/>
                <a:gd name="connsiteX5" fmla="*/ 560631 w 1157289"/>
                <a:gd name="connsiteY5" fmla="*/ 2119785 h 2130729"/>
                <a:gd name="connsiteX6" fmla="*/ 0 w 1157289"/>
                <a:gd name="connsiteY6" fmla="*/ 1065364 h 2130729"/>
                <a:gd name="connsiteX7" fmla="*/ 560631 w 1157289"/>
                <a:gd name="connsiteY7" fmla="*/ 10943 h 213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7289" h="2130729">
                  <a:moveTo>
                    <a:pt x="578645" y="0"/>
                  </a:moveTo>
                  <a:lnTo>
                    <a:pt x="596658" y="10943"/>
                  </a:lnTo>
                  <a:cubicBezTo>
                    <a:pt x="934903" y="239457"/>
                    <a:pt x="1157289" y="626440"/>
                    <a:pt x="1157289" y="1065364"/>
                  </a:cubicBezTo>
                  <a:cubicBezTo>
                    <a:pt x="1157289" y="1504289"/>
                    <a:pt x="934903" y="1891272"/>
                    <a:pt x="596658" y="2119785"/>
                  </a:cubicBezTo>
                  <a:lnTo>
                    <a:pt x="578645" y="2130729"/>
                  </a:lnTo>
                  <a:lnTo>
                    <a:pt x="560631" y="2119785"/>
                  </a:lnTo>
                  <a:cubicBezTo>
                    <a:pt x="222387" y="1891272"/>
                    <a:pt x="0" y="1504289"/>
                    <a:pt x="0" y="1065364"/>
                  </a:cubicBezTo>
                  <a:cubicBezTo>
                    <a:pt x="0" y="626440"/>
                    <a:pt x="222387" y="239457"/>
                    <a:pt x="560631" y="10943"/>
                  </a:cubicBezTo>
                  <a:close/>
                </a:path>
              </a:pathLst>
            </a:custGeom>
            <a:solidFill>
              <a:schemeClr val="accent1">
                <a:alpha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ea"/>
                <a:sym typeface="+mn-lt"/>
              </a:endParaRPr>
            </a:p>
          </p:txBody>
        </p:sp>
        <p:sp>
          <p:nvSpPr>
            <p:cNvPr id="15" name="Freeform: Shape 3">
              <a:extLst>
                <a:ext uri="{FF2B5EF4-FFF2-40B4-BE49-F238E27FC236}">
                  <a16:creationId xmlns:a16="http://schemas.microsoft.com/office/drawing/2014/main" id="{5C5A5BA2-F7FD-4C93-8EB1-A9544ABBA49C}"/>
                </a:ext>
              </a:extLst>
            </p:cNvPr>
            <p:cNvSpPr/>
            <p:nvPr/>
          </p:nvSpPr>
          <p:spPr>
            <a:xfrm>
              <a:off x="5517355" y="2642408"/>
              <a:ext cx="1157289" cy="2130729"/>
            </a:xfrm>
            <a:custGeom>
              <a:avLst/>
              <a:gdLst>
                <a:gd name="connsiteX0" fmla="*/ 578645 w 1157289"/>
                <a:gd name="connsiteY0" fmla="*/ 0 h 2130729"/>
                <a:gd name="connsiteX1" fmla="*/ 596658 w 1157289"/>
                <a:gd name="connsiteY1" fmla="*/ 10943 h 2130729"/>
                <a:gd name="connsiteX2" fmla="*/ 1157289 w 1157289"/>
                <a:gd name="connsiteY2" fmla="*/ 1065364 h 2130729"/>
                <a:gd name="connsiteX3" fmla="*/ 596658 w 1157289"/>
                <a:gd name="connsiteY3" fmla="*/ 2119785 h 2130729"/>
                <a:gd name="connsiteX4" fmla="*/ 578645 w 1157289"/>
                <a:gd name="connsiteY4" fmla="*/ 2130729 h 2130729"/>
                <a:gd name="connsiteX5" fmla="*/ 560631 w 1157289"/>
                <a:gd name="connsiteY5" fmla="*/ 2119785 h 2130729"/>
                <a:gd name="connsiteX6" fmla="*/ 0 w 1157289"/>
                <a:gd name="connsiteY6" fmla="*/ 1065364 h 2130729"/>
                <a:gd name="connsiteX7" fmla="*/ 560631 w 1157289"/>
                <a:gd name="connsiteY7" fmla="*/ 10943 h 213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7289" h="2130729">
                  <a:moveTo>
                    <a:pt x="578645" y="0"/>
                  </a:moveTo>
                  <a:lnTo>
                    <a:pt x="596658" y="10943"/>
                  </a:lnTo>
                  <a:cubicBezTo>
                    <a:pt x="934903" y="239457"/>
                    <a:pt x="1157289" y="626440"/>
                    <a:pt x="1157289" y="1065364"/>
                  </a:cubicBezTo>
                  <a:cubicBezTo>
                    <a:pt x="1157289" y="1504289"/>
                    <a:pt x="934903" y="1891272"/>
                    <a:pt x="596658" y="2119785"/>
                  </a:cubicBezTo>
                  <a:lnTo>
                    <a:pt x="578645" y="2130729"/>
                  </a:lnTo>
                  <a:lnTo>
                    <a:pt x="560631" y="2119785"/>
                  </a:lnTo>
                  <a:cubicBezTo>
                    <a:pt x="222387" y="1891272"/>
                    <a:pt x="0" y="1504289"/>
                    <a:pt x="0" y="1065364"/>
                  </a:cubicBezTo>
                  <a:cubicBezTo>
                    <a:pt x="0" y="626440"/>
                    <a:pt x="222387" y="239457"/>
                    <a:pt x="560631" y="10943"/>
                  </a:cubicBezTo>
                  <a:close/>
                </a:path>
              </a:pathLst>
            </a:custGeom>
            <a:solidFill>
              <a:schemeClr val="accent1">
                <a:alpha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ea"/>
                <a:sym typeface="+mn-lt"/>
              </a:endParaRPr>
            </a:p>
          </p:txBody>
        </p:sp>
        <p:sp>
          <p:nvSpPr>
            <p:cNvPr id="16" name="Freeform: Shape 5">
              <a:extLst>
                <a:ext uri="{FF2B5EF4-FFF2-40B4-BE49-F238E27FC236}">
                  <a16:creationId xmlns:a16="http://schemas.microsoft.com/office/drawing/2014/main" id="{2B52FA2A-AC96-42FF-91A6-41DBB3B67A67}"/>
                </a:ext>
              </a:extLst>
            </p:cNvPr>
            <p:cNvSpPr/>
            <p:nvPr/>
          </p:nvSpPr>
          <p:spPr>
            <a:xfrm rot="19202886" flipV="1">
              <a:off x="4834728" y="2889098"/>
              <a:ext cx="1157289" cy="2130729"/>
            </a:xfrm>
            <a:custGeom>
              <a:avLst/>
              <a:gdLst>
                <a:gd name="connsiteX0" fmla="*/ 578645 w 1157289"/>
                <a:gd name="connsiteY0" fmla="*/ 0 h 2130729"/>
                <a:gd name="connsiteX1" fmla="*/ 596658 w 1157289"/>
                <a:gd name="connsiteY1" fmla="*/ 10943 h 2130729"/>
                <a:gd name="connsiteX2" fmla="*/ 1157289 w 1157289"/>
                <a:gd name="connsiteY2" fmla="*/ 1065364 h 2130729"/>
                <a:gd name="connsiteX3" fmla="*/ 596658 w 1157289"/>
                <a:gd name="connsiteY3" fmla="*/ 2119785 h 2130729"/>
                <a:gd name="connsiteX4" fmla="*/ 578645 w 1157289"/>
                <a:gd name="connsiteY4" fmla="*/ 2130729 h 2130729"/>
                <a:gd name="connsiteX5" fmla="*/ 560631 w 1157289"/>
                <a:gd name="connsiteY5" fmla="*/ 2119785 h 2130729"/>
                <a:gd name="connsiteX6" fmla="*/ 0 w 1157289"/>
                <a:gd name="connsiteY6" fmla="*/ 1065364 h 2130729"/>
                <a:gd name="connsiteX7" fmla="*/ 560631 w 1157289"/>
                <a:gd name="connsiteY7" fmla="*/ 10943 h 213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7289" h="2130729">
                  <a:moveTo>
                    <a:pt x="578645" y="0"/>
                  </a:moveTo>
                  <a:lnTo>
                    <a:pt x="596658" y="10943"/>
                  </a:lnTo>
                  <a:cubicBezTo>
                    <a:pt x="934903" y="239457"/>
                    <a:pt x="1157289" y="626440"/>
                    <a:pt x="1157289" y="1065364"/>
                  </a:cubicBezTo>
                  <a:cubicBezTo>
                    <a:pt x="1157289" y="1504289"/>
                    <a:pt x="934903" y="1891272"/>
                    <a:pt x="596658" y="2119785"/>
                  </a:cubicBezTo>
                  <a:lnTo>
                    <a:pt x="578645" y="2130729"/>
                  </a:lnTo>
                  <a:lnTo>
                    <a:pt x="560631" y="2119785"/>
                  </a:lnTo>
                  <a:cubicBezTo>
                    <a:pt x="222387" y="1891272"/>
                    <a:pt x="0" y="1504289"/>
                    <a:pt x="0" y="1065364"/>
                  </a:cubicBezTo>
                  <a:cubicBezTo>
                    <a:pt x="0" y="626440"/>
                    <a:pt x="222387" y="239457"/>
                    <a:pt x="560631" y="10943"/>
                  </a:cubicBezTo>
                  <a:close/>
                </a:path>
              </a:pathLst>
            </a:custGeom>
            <a:solidFill>
              <a:schemeClr val="accent2">
                <a:alpha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ea"/>
                <a:sym typeface="+mn-lt"/>
              </a:endParaRPr>
            </a:p>
          </p:txBody>
        </p:sp>
        <p:sp>
          <p:nvSpPr>
            <p:cNvPr id="17" name="Freeform: Shape 62">
              <a:extLst>
                <a:ext uri="{FF2B5EF4-FFF2-40B4-BE49-F238E27FC236}">
                  <a16:creationId xmlns:a16="http://schemas.microsoft.com/office/drawing/2014/main" id="{86E4C163-8713-4779-AD2B-AE309BE6FFBC}"/>
                </a:ext>
              </a:extLst>
            </p:cNvPr>
            <p:cNvSpPr>
              <a:spLocks/>
            </p:cNvSpPr>
            <p:nvPr/>
          </p:nvSpPr>
          <p:spPr bwMode="auto">
            <a:xfrm>
              <a:off x="6891696" y="3320990"/>
              <a:ext cx="456434" cy="385719"/>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ea"/>
                <a:sym typeface="+mn-lt"/>
              </a:endParaRPr>
            </a:p>
          </p:txBody>
        </p:sp>
        <p:sp>
          <p:nvSpPr>
            <p:cNvPr id="18" name="Freeform: Shape 60">
              <a:extLst>
                <a:ext uri="{FF2B5EF4-FFF2-40B4-BE49-F238E27FC236}">
                  <a16:creationId xmlns:a16="http://schemas.microsoft.com/office/drawing/2014/main" id="{38A75C5E-F117-4D74-B2C9-BE8F56467A2B}"/>
                </a:ext>
              </a:extLst>
            </p:cNvPr>
            <p:cNvSpPr>
              <a:spLocks noChangeAspect="1"/>
            </p:cNvSpPr>
            <p:nvPr/>
          </p:nvSpPr>
          <p:spPr bwMode="auto">
            <a:xfrm>
              <a:off x="4864519" y="3340158"/>
              <a:ext cx="493232" cy="416816"/>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ea"/>
                <a:sym typeface="+mn-lt"/>
              </a:endParaRPr>
            </a:p>
          </p:txBody>
        </p:sp>
        <p:sp>
          <p:nvSpPr>
            <p:cNvPr id="19" name="Freeform: Shape 59">
              <a:extLst>
                <a:ext uri="{FF2B5EF4-FFF2-40B4-BE49-F238E27FC236}">
                  <a16:creationId xmlns:a16="http://schemas.microsoft.com/office/drawing/2014/main" id="{E8C8FB08-DF12-4914-BF08-C220267F38C1}"/>
                </a:ext>
              </a:extLst>
            </p:cNvPr>
            <p:cNvSpPr>
              <a:spLocks/>
            </p:cNvSpPr>
            <p:nvPr/>
          </p:nvSpPr>
          <p:spPr bwMode="auto">
            <a:xfrm>
              <a:off x="4280236" y="4246742"/>
              <a:ext cx="424066" cy="358366"/>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ea"/>
                <a:sym typeface="+mn-lt"/>
              </a:endParaRPr>
            </a:p>
          </p:txBody>
        </p:sp>
        <p:sp>
          <p:nvSpPr>
            <p:cNvPr id="23" name="Freeform: Shape 63">
              <a:extLst>
                <a:ext uri="{FF2B5EF4-FFF2-40B4-BE49-F238E27FC236}">
                  <a16:creationId xmlns:a16="http://schemas.microsoft.com/office/drawing/2014/main" id="{88FFFA69-724D-44E0-9A5E-53C326F4FD91}"/>
                </a:ext>
              </a:extLst>
            </p:cNvPr>
            <p:cNvSpPr>
              <a:spLocks/>
            </p:cNvSpPr>
            <p:nvPr/>
          </p:nvSpPr>
          <p:spPr bwMode="auto">
            <a:xfrm>
              <a:off x="7350632" y="4203346"/>
              <a:ext cx="526769" cy="445158"/>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w="9525">
              <a:noFill/>
              <a:round/>
              <a:headEnd/>
              <a:tailEnd/>
            </a:ln>
          </p:spPr>
          <p:txBody>
            <a:bodyPr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ea"/>
                <a:sym typeface="+mn-lt"/>
              </a:endParaRPr>
            </a:p>
          </p:txBody>
        </p:sp>
        <p:sp>
          <p:nvSpPr>
            <p:cNvPr id="24" name="Freeform: Shape 61">
              <a:extLst>
                <a:ext uri="{FF2B5EF4-FFF2-40B4-BE49-F238E27FC236}">
                  <a16:creationId xmlns:a16="http://schemas.microsoft.com/office/drawing/2014/main" id="{BB6FD1C0-F2C6-45BF-8462-69FEBC549997}"/>
                </a:ext>
              </a:extLst>
            </p:cNvPr>
            <p:cNvSpPr>
              <a:spLocks/>
            </p:cNvSpPr>
            <p:nvPr/>
          </p:nvSpPr>
          <p:spPr bwMode="auto">
            <a:xfrm>
              <a:off x="5881934" y="3086535"/>
              <a:ext cx="428132" cy="361802"/>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ea"/>
                <a:sym typeface="+mn-lt"/>
              </a:endParaRPr>
            </a:p>
          </p:txBody>
        </p:sp>
      </p:grpSp>
      <p:sp>
        <p:nvSpPr>
          <p:cNvPr id="25" name="灯片编号占位符 4">
            <a:extLst>
              <a:ext uri="{FF2B5EF4-FFF2-40B4-BE49-F238E27FC236}">
                <a16:creationId xmlns:a16="http://schemas.microsoft.com/office/drawing/2014/main" id="{5D049C00-C423-4FD0-9E37-4111B9CD1D7C}"/>
              </a:ext>
            </a:extLst>
          </p:cNvPr>
          <p:cNvSpPr>
            <a:spLocks noGrp="1"/>
          </p:cNvSpPr>
          <p:nvPr>
            <p:ph type="sldNum" sz="quarter" idx="12"/>
          </p:nvPr>
        </p:nvSpPr>
        <p:spPr>
          <a:xfrm>
            <a:off x="8754348" y="6268168"/>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
        <p:nvSpPr>
          <p:cNvPr id="3" name="文本框 2"/>
          <p:cNvSpPr txBox="1"/>
          <p:nvPr/>
        </p:nvSpPr>
        <p:spPr>
          <a:xfrm>
            <a:off x="2056626" y="1316925"/>
            <a:ext cx="2759688" cy="984885"/>
          </a:xfrm>
          <a:prstGeom prst="rect">
            <a:avLst/>
          </a:prstGeom>
          <a:noFill/>
        </p:spPr>
        <p:txBody>
          <a:bodyPr wrap="square" rtlCol="0">
            <a:spAutoFit/>
          </a:bodyPr>
          <a:lstStyle/>
          <a:p>
            <a:pPr marL="285750" indent="-285750">
              <a:buFont typeface="Wingdings" panose="05000000000000000000" pitchFamily="2" charset="2"/>
              <a:buChar char="l"/>
            </a:pPr>
            <a:r>
              <a:rPr lang="zh-CN" altLang="en-US" sz="4000" dirty="0" smtClean="0">
                <a:solidFill>
                  <a:srgbClr val="FF0000"/>
                </a:solidFill>
              </a:rPr>
              <a:t>复杂工程            </a:t>
            </a:r>
            <a:endParaRPr lang="en-US" altLang="zh-CN" sz="4000" dirty="0" smtClean="0">
              <a:solidFill>
                <a:srgbClr val="FF0000"/>
              </a:solidFill>
            </a:endParaRPr>
          </a:p>
          <a:p>
            <a:pPr marL="285750" indent="-285750">
              <a:buFont typeface="Wingdings" panose="05000000000000000000" pitchFamily="2" charset="2"/>
              <a:buChar char="l"/>
            </a:pPr>
            <a:endParaRPr lang="zh-CN" altLang="en-US" dirty="0"/>
          </a:p>
        </p:txBody>
      </p:sp>
      <p:sp>
        <p:nvSpPr>
          <p:cNvPr id="20" name="文本框 19"/>
          <p:cNvSpPr txBox="1"/>
          <p:nvPr/>
        </p:nvSpPr>
        <p:spPr>
          <a:xfrm>
            <a:off x="7156247" y="1324210"/>
            <a:ext cx="2759688" cy="707886"/>
          </a:xfrm>
          <a:prstGeom prst="rect">
            <a:avLst/>
          </a:prstGeom>
          <a:noFill/>
        </p:spPr>
        <p:txBody>
          <a:bodyPr wrap="square" rtlCol="0">
            <a:spAutoFit/>
          </a:bodyPr>
          <a:lstStyle/>
          <a:p>
            <a:pPr marL="285750" indent="-285750">
              <a:buFont typeface="Wingdings" panose="05000000000000000000" pitchFamily="2" charset="2"/>
              <a:buChar char="l"/>
            </a:pPr>
            <a:r>
              <a:rPr lang="zh-CN" altLang="en-US" sz="4000" dirty="0" smtClean="0">
                <a:solidFill>
                  <a:srgbClr val="FF0000"/>
                </a:solidFill>
              </a:rPr>
              <a:t>巩固知识</a:t>
            </a:r>
            <a:endParaRPr lang="zh-CN" altLang="en-US" dirty="0"/>
          </a:p>
        </p:txBody>
      </p:sp>
      <p:sp>
        <p:nvSpPr>
          <p:cNvPr id="21" name="文本框 20"/>
          <p:cNvSpPr txBox="1"/>
          <p:nvPr/>
        </p:nvSpPr>
        <p:spPr>
          <a:xfrm>
            <a:off x="7156247" y="3302561"/>
            <a:ext cx="2759688" cy="707886"/>
          </a:xfrm>
          <a:prstGeom prst="rect">
            <a:avLst/>
          </a:prstGeom>
          <a:noFill/>
        </p:spPr>
        <p:txBody>
          <a:bodyPr wrap="square" rtlCol="0">
            <a:spAutoFit/>
          </a:bodyPr>
          <a:lstStyle/>
          <a:p>
            <a:pPr marL="285750" indent="-285750">
              <a:buFont typeface="Wingdings" panose="05000000000000000000" pitchFamily="2" charset="2"/>
              <a:buChar char="l"/>
            </a:pPr>
            <a:r>
              <a:rPr lang="zh-CN" altLang="en-US" sz="4000" dirty="0" smtClean="0">
                <a:solidFill>
                  <a:srgbClr val="FF0000"/>
                </a:solidFill>
              </a:rPr>
              <a:t>团队合作</a:t>
            </a:r>
            <a:endParaRPr lang="zh-CN" altLang="en-US" dirty="0"/>
          </a:p>
        </p:txBody>
      </p:sp>
      <p:sp>
        <p:nvSpPr>
          <p:cNvPr id="26" name="文本框 25"/>
          <p:cNvSpPr txBox="1"/>
          <p:nvPr/>
        </p:nvSpPr>
        <p:spPr>
          <a:xfrm>
            <a:off x="2056626" y="3247692"/>
            <a:ext cx="2759688" cy="707886"/>
          </a:xfrm>
          <a:prstGeom prst="rect">
            <a:avLst/>
          </a:prstGeom>
          <a:noFill/>
        </p:spPr>
        <p:txBody>
          <a:bodyPr wrap="square" rtlCol="0">
            <a:spAutoFit/>
          </a:bodyPr>
          <a:lstStyle/>
          <a:p>
            <a:pPr marL="285750" indent="-285750">
              <a:buFont typeface="Wingdings" panose="05000000000000000000" pitchFamily="2" charset="2"/>
              <a:buChar char="l"/>
            </a:pPr>
            <a:r>
              <a:rPr lang="zh-CN" altLang="en-US" sz="4000" dirty="0" smtClean="0">
                <a:solidFill>
                  <a:srgbClr val="FF0000"/>
                </a:solidFill>
              </a:rPr>
              <a:t>沟通交流</a:t>
            </a:r>
            <a:endParaRPr lang="zh-CN" altLang="en-US" dirty="0"/>
          </a:p>
        </p:txBody>
      </p:sp>
    </p:spTree>
    <p:extLst>
      <p:ext uri="{BB962C8B-B14F-4D97-AF65-F5344CB8AC3E}">
        <p14:creationId xmlns:p14="http://schemas.microsoft.com/office/powerpoint/2010/main" val="18672710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2"/>
          <p:cNvSpPr txBox="1"/>
          <p:nvPr/>
        </p:nvSpPr>
        <p:spPr>
          <a:xfrm>
            <a:off x="5999100" y="4312704"/>
            <a:ext cx="5083443" cy="144655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0" normalizeH="0" baseline="0" noProof="0" dirty="0">
                <a:ln w="18415" cmpd="sng">
                  <a:noFill/>
                  <a:prstDash val="solid"/>
                </a:ln>
                <a:solidFill>
                  <a:srgbClr val="383838"/>
                </a:solidFill>
                <a:effectLst/>
                <a:uLnTx/>
                <a:uFillTx/>
                <a:latin typeface="微软雅黑"/>
                <a:ea typeface="微软雅黑"/>
                <a:cs typeface="+mn-cs"/>
              </a:rPr>
              <a:t>THANKS</a:t>
            </a:r>
            <a:endParaRPr kumimoji="0" lang="zh-CN" altLang="en-US" sz="8800" b="1" i="0" u="none" strike="noStrike" kern="1200" cap="none" spc="0" normalizeH="0" baseline="0" noProof="0" dirty="0">
              <a:ln w="18415" cmpd="sng">
                <a:noFill/>
                <a:prstDash val="solid"/>
              </a:ln>
              <a:solidFill>
                <a:srgbClr val="383838"/>
              </a:solidFill>
              <a:effectLst/>
              <a:uLnTx/>
              <a:uFillTx/>
              <a:latin typeface="微软雅黑"/>
              <a:ea typeface="微软雅黑"/>
              <a:cs typeface="+mn-cs"/>
            </a:endParaRPr>
          </a:p>
        </p:txBody>
      </p:sp>
      <p:sp>
        <p:nvSpPr>
          <p:cNvPr id="3" name="灯片编号占位符 2">
            <a:extLst>
              <a:ext uri="{FF2B5EF4-FFF2-40B4-BE49-F238E27FC236}">
                <a16:creationId xmlns:a16="http://schemas.microsoft.com/office/drawing/2014/main" id="{E238CFC5-E7E2-455B-A22F-00485CD46E55}"/>
              </a:ext>
            </a:extLst>
          </p:cNvPr>
          <p:cNvSpPr>
            <a:spLocks noGrp="1"/>
          </p:cNvSpPr>
          <p:nvPr>
            <p:ph type="sldNum" sz="quarter" idx="12"/>
          </p:nvPr>
        </p:nvSpPr>
        <p:spPr>
          <a:xfrm>
            <a:off x="8775492" y="6086527"/>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Tree>
    <p:extLst>
      <p:ext uri="{BB962C8B-B14F-4D97-AF65-F5344CB8AC3E}">
        <p14:creationId xmlns:p14="http://schemas.microsoft.com/office/powerpoint/2010/main" val="40561396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506976" y="3958653"/>
            <a:ext cx="6685024" cy="1323439"/>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0" b="1" i="0" u="none" strike="noStrike" kern="1200" cap="none" spc="0" normalizeH="0" baseline="0" noProof="0" dirty="0" smtClean="0">
                <a:ln/>
                <a:solidFill>
                  <a:srgbClr val="383838"/>
                </a:solidFill>
                <a:effectLst/>
                <a:uLnTx/>
                <a:uFillTx/>
                <a:latin typeface="微软雅黑"/>
                <a:ea typeface="微软雅黑"/>
                <a:cs typeface="+mn-ea"/>
                <a:sym typeface="+mn-lt"/>
              </a:rPr>
              <a:t>项目分工</a:t>
            </a:r>
            <a:endParaRPr kumimoji="0" lang="zh-CN" altLang="en-US" sz="8000" b="1" i="0" u="none" strike="noStrike" kern="1200" cap="none" spc="0" normalizeH="0" baseline="0" noProof="0" dirty="0">
              <a:ln/>
              <a:solidFill>
                <a:srgbClr val="383838"/>
              </a:solidFill>
              <a:effectLst/>
              <a:uLnTx/>
              <a:uFillTx/>
              <a:latin typeface="Arial"/>
              <a:ea typeface="微软雅黑"/>
              <a:cs typeface="+mn-ea"/>
              <a:sym typeface="+mn-lt"/>
            </a:endParaRPr>
          </a:p>
        </p:txBody>
      </p:sp>
      <p:sp>
        <p:nvSpPr>
          <p:cNvPr id="5" name="灯片编号占位符 4">
            <a:extLst>
              <a:ext uri="{FF2B5EF4-FFF2-40B4-BE49-F238E27FC236}">
                <a16:creationId xmlns:a16="http://schemas.microsoft.com/office/drawing/2014/main" id="{436A1C7D-CCB9-4B42-BB7C-BCB46738711C}"/>
              </a:ext>
            </a:extLst>
          </p:cNvPr>
          <p:cNvSpPr>
            <a:spLocks noGrp="1"/>
          </p:cNvSpPr>
          <p:nvPr>
            <p:ph type="sldNum" sz="quarter" idx="12"/>
          </p:nvPr>
        </p:nvSpPr>
        <p:spPr>
          <a:xfrm>
            <a:off x="8799440" y="616109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grpSp>
        <p:nvGrpSpPr>
          <p:cNvPr id="7" name="组合 6">
            <a:extLst>
              <a:ext uri="{FF2B5EF4-FFF2-40B4-BE49-F238E27FC236}">
                <a16:creationId xmlns:a16="http://schemas.microsoft.com/office/drawing/2014/main" id="{B1DF51B0-0AE4-44C4-8645-265BF5E0A274}"/>
              </a:ext>
            </a:extLst>
          </p:cNvPr>
          <p:cNvGrpSpPr/>
          <p:nvPr/>
        </p:nvGrpSpPr>
        <p:grpSpPr>
          <a:xfrm>
            <a:off x="8125491" y="1940398"/>
            <a:ext cx="1347900" cy="1139253"/>
            <a:chOff x="8125491" y="1940398"/>
            <a:chExt cx="1347900" cy="1139253"/>
          </a:xfrm>
        </p:grpSpPr>
        <p:sp>
          <p:nvSpPr>
            <p:cNvPr id="10" name="椭圆 9">
              <a:extLst>
                <a:ext uri="{FF2B5EF4-FFF2-40B4-BE49-F238E27FC236}">
                  <a16:creationId xmlns:a16="http://schemas.microsoft.com/office/drawing/2014/main" id="{5FA16542-DA86-4891-8E4C-5A7AB2F3F3EE}"/>
                </a:ext>
              </a:extLst>
            </p:cNvPr>
            <p:cNvSpPr/>
            <p:nvPr/>
          </p:nvSpPr>
          <p:spPr>
            <a:xfrm>
              <a:off x="8229815" y="1940398"/>
              <a:ext cx="1139253" cy="1139253"/>
            </a:xfrm>
            <a:prstGeom prst="ellipse">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文本框 10"/>
            <p:cNvSpPr txBox="1"/>
            <p:nvPr/>
          </p:nvSpPr>
          <p:spPr>
            <a:xfrm>
              <a:off x="8125491" y="2048359"/>
              <a:ext cx="1347900" cy="92333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defPPr>
                <a:defRPr lang="zh-CN"/>
              </a:defPPr>
              <a:lvl1pPr algn="ctr">
                <a:defRPr sz="1600" b="1">
                  <a:pattFill prst="ltDnDiag">
                    <a:fgClr>
                      <a:srgbClr val="00B0F0"/>
                    </a:fgClr>
                    <a:bgClr>
                      <a:srgbClr val="0070C0"/>
                    </a:bgClr>
                  </a:pattFill>
                  <a:effectLst>
                    <a:outerShdw dist="38100" dir="2700000" algn="tl" rotWithShape="0">
                      <a:srgbClr val="0070C0"/>
                    </a:outerShdw>
                  </a:effect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smtClean="0">
                  <a:ln>
                    <a:noFill/>
                  </a:ln>
                  <a:solidFill>
                    <a:srgbClr val="FFC347"/>
                  </a:solidFill>
                  <a:effectLst/>
                  <a:uLnTx/>
                  <a:uFillTx/>
                  <a:latin typeface="Arial"/>
                  <a:ea typeface="微软雅黑"/>
                  <a:cs typeface="+mn-ea"/>
                  <a:sym typeface="+mn-lt"/>
                </a:rPr>
                <a:t>01</a:t>
              </a:r>
              <a:endParaRPr kumimoji="0" lang="zh-CN" altLang="en-US" sz="5400" b="1" i="0" u="none" strike="noStrike" kern="1200" cap="none" spc="0" normalizeH="0" baseline="0" noProof="0" dirty="0">
                <a:ln>
                  <a:noFill/>
                </a:ln>
                <a:solidFill>
                  <a:srgbClr val="FFC347"/>
                </a:solidFill>
                <a:effectLst/>
                <a:uLnTx/>
                <a:uFillTx/>
                <a:latin typeface="Arial"/>
                <a:ea typeface="微软雅黑"/>
                <a:cs typeface="+mn-ea"/>
                <a:sym typeface="+mn-lt"/>
              </a:endParaRPr>
            </a:p>
          </p:txBody>
        </p:sp>
      </p:grpSp>
    </p:spTree>
    <p:extLst>
      <p:ext uri="{BB962C8B-B14F-4D97-AF65-F5344CB8AC3E}">
        <p14:creationId xmlns:p14="http://schemas.microsoft.com/office/powerpoint/2010/main" val="27615359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247"/>
            <a:ext cx="10515600" cy="468252"/>
          </a:xfrm>
        </p:spPr>
        <p:txBody>
          <a:bodyPr/>
          <a:lstStyle/>
          <a:p>
            <a:r>
              <a:rPr lang="zh-CN" altLang="en-US" dirty="0" smtClean="0">
                <a:latin typeface="+mj-ea"/>
                <a:cs typeface="+mn-ea"/>
                <a:sym typeface="+mn-lt"/>
              </a:rPr>
              <a:t>项目分工</a:t>
            </a:r>
            <a:endParaRPr lang="zh-CN" altLang="en-US" dirty="0">
              <a:latin typeface="+mj-ea"/>
            </a:endParaRPr>
          </a:p>
        </p:txBody>
      </p:sp>
      <p:sp>
        <p:nvSpPr>
          <p:cNvPr id="5" name="矩形 4">
            <a:extLst>
              <a:ext uri="{FF2B5EF4-FFF2-40B4-BE49-F238E27FC236}">
                <a16:creationId xmlns:a16="http://schemas.microsoft.com/office/drawing/2014/main" id="{6A22BE2A-D450-4CF1-848C-6334AD99DF32}"/>
              </a:ext>
            </a:extLst>
          </p:cNvPr>
          <p:cNvSpPr/>
          <p:nvPr/>
        </p:nvSpPr>
        <p:spPr>
          <a:xfrm>
            <a:off x="1106905" y="1233869"/>
            <a:ext cx="10246895" cy="8586966"/>
          </a:xfrm>
          <a:prstGeom prst="rect">
            <a:avLst/>
          </a:prstGeom>
        </p:spPr>
        <p:txBody>
          <a:bodyPr wrap="square">
            <a:spAutoFit/>
          </a:bodyPr>
          <a:lstStyle/>
          <a:p>
            <a:pPr>
              <a:spcAft>
                <a:spcPts val="0"/>
              </a:spcAft>
            </a:pPr>
            <a:r>
              <a:rPr lang="zh-CN" altLang="en-US" sz="3200" b="1" kern="100" dirty="0" smtClean="0">
                <a:latin typeface="+mj-ea"/>
                <a:ea typeface="+mj-ea"/>
                <a:cs typeface="黑体" panose="02010609060101010101" pitchFamily="49" charset="-122"/>
              </a:rPr>
              <a:t>熊逸钦</a:t>
            </a:r>
            <a:r>
              <a:rPr lang="zh-CN" altLang="en-US" sz="3200" b="1" kern="100" dirty="0" smtClean="0">
                <a:latin typeface="+mj-ea"/>
                <a:ea typeface="+mj-ea"/>
                <a:cs typeface="黑体" panose="02010609060101010101" pitchFamily="49" charset="-122"/>
              </a:rPr>
              <a:t>：搭建基本硬件系统，添加</a:t>
            </a:r>
            <a:r>
              <a:rPr lang="en-US" altLang="zh-CN" sz="3200" b="1" kern="100" dirty="0" smtClean="0">
                <a:latin typeface="+mj-ea"/>
                <a:ea typeface="+mj-ea"/>
                <a:cs typeface="黑体" panose="02010609060101010101" pitchFamily="49" charset="-122"/>
              </a:rPr>
              <a:t>IP</a:t>
            </a:r>
            <a:r>
              <a:rPr lang="zh-CN" altLang="en-US" sz="3200" b="1" kern="100" dirty="0" smtClean="0">
                <a:latin typeface="+mj-ea"/>
                <a:ea typeface="+mj-ea"/>
                <a:cs typeface="黑体" panose="02010609060101010101" pitchFamily="49" charset="-122"/>
              </a:rPr>
              <a:t>模块，添加中断，构建</a:t>
            </a:r>
            <a:r>
              <a:rPr lang="en-US" altLang="zh-CN" sz="3200" b="1" kern="100" dirty="0" smtClean="0">
                <a:latin typeface="+mj-ea"/>
                <a:ea typeface="+mj-ea"/>
                <a:cs typeface="黑体" panose="02010609060101010101" pitchFamily="49" charset="-122"/>
              </a:rPr>
              <a:t>hos-</a:t>
            </a:r>
            <a:r>
              <a:rPr lang="en-US" altLang="zh-CN" sz="3200" b="1" kern="100" dirty="0" err="1" smtClean="0">
                <a:latin typeface="+mj-ea"/>
                <a:ea typeface="+mj-ea"/>
                <a:cs typeface="黑体" panose="02010609060101010101" pitchFamily="49" charset="-122"/>
              </a:rPr>
              <a:t>mips</a:t>
            </a:r>
            <a:endParaRPr lang="en-US" altLang="zh-CN" sz="3200" b="1" kern="100" dirty="0">
              <a:latin typeface="+mj-ea"/>
              <a:ea typeface="+mj-ea"/>
              <a:cs typeface="Times New Roman" panose="02020603050405020304" pitchFamily="18" charset="0"/>
            </a:endParaRPr>
          </a:p>
          <a:p>
            <a:pPr>
              <a:spcAft>
                <a:spcPts val="0"/>
              </a:spcAft>
            </a:pPr>
            <a:r>
              <a:rPr lang="zh-CN" altLang="en-US" sz="3200" b="1" kern="100" dirty="0" smtClean="0">
                <a:latin typeface="+mj-ea"/>
                <a:ea typeface="+mj-ea"/>
                <a:cs typeface="Times New Roman" panose="02020603050405020304" pitchFamily="18" charset="0"/>
              </a:rPr>
              <a:t>蔡泽宇：搭建基本硬件系统</a:t>
            </a:r>
            <a:r>
              <a:rPr lang="en-US" altLang="zh-CN" sz="3200" b="1" kern="100" dirty="0" smtClean="0">
                <a:latin typeface="+mj-ea"/>
                <a:ea typeface="+mj-ea"/>
                <a:cs typeface="Times New Roman" panose="02020603050405020304" pitchFamily="18" charset="0"/>
              </a:rPr>
              <a:t>,</a:t>
            </a:r>
            <a:r>
              <a:rPr lang="zh-CN" altLang="en-US" sz="3200" b="1" kern="100" dirty="0" smtClean="0">
                <a:latin typeface="+mj-ea"/>
                <a:ea typeface="+mj-ea"/>
                <a:cs typeface="Times New Roman" panose="02020603050405020304" pitchFamily="18" charset="0"/>
              </a:rPr>
              <a:t>添加</a:t>
            </a:r>
            <a:r>
              <a:rPr lang="en-US" altLang="zh-CN" sz="3200" b="1" kern="100" dirty="0" smtClean="0">
                <a:latin typeface="+mj-ea"/>
                <a:ea typeface="+mj-ea"/>
                <a:cs typeface="Times New Roman" panose="02020603050405020304" pitchFamily="18" charset="0"/>
              </a:rPr>
              <a:t>IP</a:t>
            </a:r>
            <a:r>
              <a:rPr lang="zh-CN" altLang="en-US" sz="3200" b="1" kern="100" dirty="0" smtClean="0">
                <a:latin typeface="+mj-ea"/>
                <a:ea typeface="+mj-ea"/>
                <a:cs typeface="Times New Roman" panose="02020603050405020304" pitchFamily="18" charset="0"/>
              </a:rPr>
              <a:t>模块，系统测试</a:t>
            </a:r>
            <a:endParaRPr lang="en-US" altLang="zh-CN" sz="3200" b="1" kern="100" dirty="0" smtClean="0">
              <a:latin typeface="+mj-ea"/>
              <a:ea typeface="+mj-ea"/>
              <a:cs typeface="Times New Roman" panose="02020603050405020304" pitchFamily="18" charset="0"/>
            </a:endParaRPr>
          </a:p>
          <a:p>
            <a:pPr>
              <a:spcAft>
                <a:spcPts val="0"/>
              </a:spcAft>
            </a:pPr>
            <a:endParaRPr lang="en-US" altLang="zh-CN" sz="3200" b="1" kern="100" dirty="0" smtClean="0">
              <a:latin typeface="+mj-ea"/>
              <a:ea typeface="+mj-ea"/>
              <a:cs typeface="Times New Roman" panose="02020603050405020304" pitchFamily="18" charset="0"/>
            </a:endParaRPr>
          </a:p>
          <a:p>
            <a:r>
              <a:rPr lang="zh-CN" altLang="en-US" sz="3200" b="1" kern="100" dirty="0">
                <a:latin typeface="+mj-ea"/>
                <a:ea typeface="+mj-ea"/>
                <a:cs typeface="Times New Roman" panose="02020603050405020304" pitchFamily="18" charset="0"/>
              </a:rPr>
              <a:t>陈郁</a:t>
            </a:r>
            <a:r>
              <a:rPr lang="zh-CN" altLang="en-US" sz="3200" b="1" kern="100" dirty="0" smtClean="0">
                <a:latin typeface="+mj-ea"/>
                <a:ea typeface="+mj-ea"/>
                <a:cs typeface="Times New Roman" panose="02020603050405020304" pitchFamily="18" charset="0"/>
              </a:rPr>
              <a:t>峰：搭建环境，</a:t>
            </a:r>
            <a:r>
              <a:rPr lang="zh-CN" altLang="en-US" sz="3200" b="1" kern="100" dirty="0" smtClean="0">
                <a:latin typeface="+mj-ea"/>
                <a:cs typeface="Times New Roman" panose="02020603050405020304" pitchFamily="18" charset="0"/>
              </a:rPr>
              <a:t>系统测试</a:t>
            </a:r>
            <a:endParaRPr lang="en-US" altLang="zh-CN" sz="3200" b="1" kern="100" dirty="0">
              <a:latin typeface="+mj-ea"/>
              <a:ea typeface="+mj-ea"/>
              <a:cs typeface="Times New Roman" panose="02020603050405020304" pitchFamily="18" charset="0"/>
            </a:endParaRPr>
          </a:p>
          <a:p>
            <a:endParaRPr lang="en-US" altLang="zh-CN" sz="3200" b="1" kern="100" dirty="0" smtClean="0">
              <a:latin typeface="+mj-ea"/>
              <a:ea typeface="+mj-ea"/>
              <a:cs typeface="Times New Roman" panose="02020603050405020304" pitchFamily="18" charset="0"/>
            </a:endParaRPr>
          </a:p>
          <a:p>
            <a:r>
              <a:rPr lang="zh-CN" altLang="en-US" sz="3200" b="1" kern="100" dirty="0" smtClean="0">
                <a:latin typeface="+mj-ea"/>
                <a:ea typeface="+mj-ea"/>
                <a:cs typeface="Times New Roman" panose="02020603050405020304" pitchFamily="18" charset="0"/>
              </a:rPr>
              <a:t>吉伍子吉：</a:t>
            </a:r>
            <a:r>
              <a:rPr lang="zh-CN" altLang="en-US" sz="3200" b="1" kern="100" dirty="0">
                <a:latin typeface="+mj-ea"/>
                <a:cs typeface="Times New Roman" panose="02020603050405020304" pitchFamily="18" charset="0"/>
              </a:rPr>
              <a:t>搭建</a:t>
            </a:r>
            <a:r>
              <a:rPr lang="zh-CN" altLang="en-US" sz="3200" b="1" kern="100" dirty="0" smtClean="0">
                <a:latin typeface="+mj-ea"/>
                <a:cs typeface="Times New Roman" panose="02020603050405020304" pitchFamily="18" charset="0"/>
              </a:rPr>
              <a:t>环境，系统测试</a:t>
            </a:r>
            <a:endParaRPr lang="en-US" altLang="zh-CN" sz="3200" b="1" kern="100" dirty="0">
              <a:latin typeface="+mj-ea"/>
              <a:cs typeface="Times New Roman" panose="02020603050405020304" pitchFamily="18" charset="0"/>
            </a:endParaRPr>
          </a:p>
          <a:p>
            <a:pPr>
              <a:spcAft>
                <a:spcPts val="0"/>
              </a:spcAft>
            </a:pPr>
            <a:endParaRPr lang="en-US" altLang="zh-CN" sz="3200" b="1" kern="100" dirty="0" smtClean="0">
              <a:latin typeface="+mj-ea"/>
              <a:ea typeface="+mj-ea"/>
              <a:cs typeface="Times New Roman" panose="02020603050405020304" pitchFamily="18" charset="0"/>
            </a:endParaRPr>
          </a:p>
          <a:p>
            <a:r>
              <a:rPr lang="zh-CN" altLang="en-US" sz="3200" b="1" kern="100" dirty="0">
                <a:latin typeface="+mj-ea"/>
                <a:ea typeface="+mj-ea"/>
                <a:cs typeface="Times New Roman" panose="02020603050405020304" pitchFamily="18" charset="0"/>
              </a:rPr>
              <a:t>王</a:t>
            </a:r>
            <a:r>
              <a:rPr lang="zh-CN" altLang="en-US" sz="3200" b="1" kern="100" dirty="0" smtClean="0">
                <a:latin typeface="+mj-ea"/>
                <a:ea typeface="+mj-ea"/>
                <a:cs typeface="Times New Roman" panose="02020603050405020304" pitchFamily="18" charset="0"/>
              </a:rPr>
              <a:t>明明：搭建环境，</a:t>
            </a:r>
            <a:r>
              <a:rPr lang="zh-CN" altLang="en-US" sz="3200" b="1" kern="100" dirty="0" smtClean="0">
                <a:latin typeface="+mj-ea"/>
                <a:cs typeface="Times New Roman" panose="02020603050405020304" pitchFamily="18" charset="0"/>
              </a:rPr>
              <a:t>系统测试</a:t>
            </a:r>
            <a:endParaRPr lang="en-US" altLang="zh-CN" sz="3200" b="1" kern="100" dirty="0" smtClean="0">
              <a:latin typeface="+mj-ea"/>
              <a:ea typeface="+mj-ea"/>
              <a:cs typeface="Times New Roman" panose="02020603050405020304" pitchFamily="18" charset="0"/>
            </a:endParaRPr>
          </a:p>
          <a:p>
            <a:pPr>
              <a:spcAft>
                <a:spcPts val="0"/>
              </a:spcAft>
            </a:pPr>
            <a:endParaRPr lang="en-US" altLang="zh-CN" sz="3200" b="1" kern="100" dirty="0" smtClean="0">
              <a:latin typeface="+mj-ea"/>
              <a:ea typeface="+mj-ea"/>
              <a:cs typeface="Times New Roman" panose="02020603050405020304" pitchFamily="18" charset="0"/>
            </a:endParaRPr>
          </a:p>
          <a:p>
            <a:r>
              <a:rPr lang="zh-CN" altLang="en-US" sz="3200" b="1" kern="100" dirty="0">
                <a:latin typeface="+mj-ea"/>
                <a:ea typeface="+mj-ea"/>
                <a:cs typeface="Times New Roman" panose="02020603050405020304" pitchFamily="18" charset="0"/>
              </a:rPr>
              <a:t>王乐</a:t>
            </a:r>
            <a:r>
              <a:rPr lang="zh-CN" altLang="en-US" sz="3200" b="1" kern="100" dirty="0" smtClean="0">
                <a:latin typeface="+mj-ea"/>
                <a:ea typeface="+mj-ea"/>
                <a:cs typeface="Times New Roman" panose="02020603050405020304" pitchFamily="18" charset="0"/>
              </a:rPr>
              <a:t>寅：搭建环境，</a:t>
            </a:r>
            <a:r>
              <a:rPr lang="zh-CN" altLang="en-US" sz="3200" b="1" kern="100" dirty="0">
                <a:latin typeface="+mj-ea"/>
                <a:cs typeface="Times New Roman" panose="02020603050405020304" pitchFamily="18" charset="0"/>
              </a:rPr>
              <a:t>系统测试</a:t>
            </a:r>
            <a:endParaRPr lang="en-US" altLang="zh-CN" sz="3200" b="1" kern="100" dirty="0">
              <a:latin typeface="+mj-ea"/>
              <a:cs typeface="Times New Roman" panose="02020603050405020304" pitchFamily="18" charset="0"/>
            </a:endParaRPr>
          </a:p>
          <a:p>
            <a:pPr>
              <a:spcAft>
                <a:spcPts val="0"/>
              </a:spcAft>
            </a:pPr>
            <a:endParaRPr lang="en-US" altLang="zh-CN" sz="3200" b="1" kern="100" dirty="0" smtClean="0">
              <a:latin typeface="+mj-ea"/>
              <a:ea typeface="+mj-ea"/>
              <a:cs typeface="Times New Roman" panose="02020603050405020304" pitchFamily="18" charset="0"/>
            </a:endParaRPr>
          </a:p>
          <a:p>
            <a:pPr>
              <a:spcAft>
                <a:spcPts val="0"/>
              </a:spcAft>
            </a:pPr>
            <a:endParaRPr lang="en-US" altLang="zh-CN" sz="2400" b="1" kern="100" dirty="0">
              <a:latin typeface="+mj-ea"/>
              <a:ea typeface="+mj-ea"/>
              <a:cs typeface="Times New Roman" panose="02020603050405020304" pitchFamily="18" charset="0"/>
            </a:endParaRPr>
          </a:p>
          <a:p>
            <a:pPr>
              <a:spcAft>
                <a:spcPts val="0"/>
              </a:spcAft>
            </a:pPr>
            <a:endParaRPr lang="en-US" altLang="zh-CN" sz="2400" b="1" kern="100" dirty="0" smtClean="0">
              <a:latin typeface="+mj-ea"/>
              <a:ea typeface="+mj-ea"/>
              <a:cs typeface="Times New Roman" panose="02020603050405020304" pitchFamily="18" charset="0"/>
            </a:endParaRPr>
          </a:p>
          <a:p>
            <a:pPr>
              <a:spcAft>
                <a:spcPts val="0"/>
              </a:spcAft>
            </a:pPr>
            <a:endParaRPr lang="en-US" altLang="zh-CN" sz="2400" b="1" kern="100" dirty="0">
              <a:latin typeface="+mj-ea"/>
              <a:ea typeface="+mj-ea"/>
              <a:cs typeface="Times New Roman" panose="02020603050405020304" pitchFamily="18" charset="0"/>
            </a:endParaRPr>
          </a:p>
          <a:p>
            <a:pPr>
              <a:spcAft>
                <a:spcPts val="0"/>
              </a:spcAft>
            </a:pPr>
            <a:endParaRPr lang="en-US" altLang="zh-CN" sz="2400" b="1" kern="100" dirty="0" smtClean="0">
              <a:latin typeface="+mj-ea"/>
              <a:ea typeface="+mj-ea"/>
              <a:cs typeface="Times New Roman" panose="02020603050405020304" pitchFamily="18" charset="0"/>
            </a:endParaRPr>
          </a:p>
          <a:p>
            <a:pPr>
              <a:spcAft>
                <a:spcPts val="0"/>
              </a:spcAft>
            </a:pPr>
            <a:endParaRPr lang="en-US" altLang="zh-CN" sz="2400" b="1" kern="100" dirty="0">
              <a:latin typeface="+mj-ea"/>
              <a:ea typeface="+mj-ea"/>
              <a:cs typeface="Times New Roman" panose="02020603050405020304" pitchFamily="18" charset="0"/>
            </a:endParaRPr>
          </a:p>
          <a:p>
            <a:pPr>
              <a:spcAft>
                <a:spcPts val="0"/>
              </a:spcAft>
            </a:pPr>
            <a:endParaRPr lang="en-US" altLang="zh-CN" sz="2400" b="1" kern="100" dirty="0" smtClean="0">
              <a:latin typeface="+mj-ea"/>
              <a:ea typeface="+mj-ea"/>
              <a:cs typeface="Times New Roman" panose="02020603050405020304" pitchFamily="18" charset="0"/>
            </a:endParaRPr>
          </a:p>
          <a:p>
            <a:pPr>
              <a:spcAft>
                <a:spcPts val="0"/>
              </a:spcAft>
            </a:pPr>
            <a:endParaRPr lang="zh-CN" altLang="zh-CN" sz="2400" b="1" kern="100" dirty="0">
              <a:latin typeface="+mj-ea"/>
              <a:ea typeface="+mj-ea"/>
              <a:cs typeface="Times New Roman" panose="02020603050405020304" pitchFamily="18" charset="0"/>
            </a:endParaRPr>
          </a:p>
        </p:txBody>
      </p:sp>
      <p:sp>
        <p:nvSpPr>
          <p:cNvPr id="4" name="灯片编号占位符 3">
            <a:extLst>
              <a:ext uri="{FF2B5EF4-FFF2-40B4-BE49-F238E27FC236}">
                <a16:creationId xmlns:a16="http://schemas.microsoft.com/office/drawing/2014/main" id="{3EB308E4-65FE-436E-922B-DD1E8BAFB105}"/>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9252480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073840" y="3958653"/>
            <a:ext cx="6685024" cy="1323439"/>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0" b="1" i="0" u="none" strike="noStrike" kern="1200" cap="none" spc="0" normalizeH="0" baseline="0" noProof="0" dirty="0" smtClean="0">
                <a:ln/>
                <a:solidFill>
                  <a:srgbClr val="383838"/>
                </a:solidFill>
                <a:effectLst/>
                <a:uLnTx/>
                <a:uFillTx/>
                <a:latin typeface="微软雅黑"/>
                <a:ea typeface="微软雅黑"/>
                <a:cs typeface="+mn-ea"/>
                <a:sym typeface="+mn-lt"/>
              </a:rPr>
              <a:t>项目成果展示</a:t>
            </a:r>
            <a:endParaRPr kumimoji="0" lang="zh-CN" altLang="en-US" sz="8000" b="1" i="0" u="none" strike="noStrike" kern="1200" cap="none" spc="0" normalizeH="0" baseline="0" noProof="0" dirty="0">
              <a:ln/>
              <a:solidFill>
                <a:srgbClr val="383838"/>
              </a:solidFill>
              <a:effectLst/>
              <a:uLnTx/>
              <a:uFillTx/>
              <a:latin typeface="Arial"/>
              <a:ea typeface="微软雅黑"/>
              <a:cs typeface="+mn-ea"/>
              <a:sym typeface="+mn-lt"/>
            </a:endParaRPr>
          </a:p>
        </p:txBody>
      </p:sp>
      <p:sp>
        <p:nvSpPr>
          <p:cNvPr id="5" name="灯片编号占位符 4">
            <a:extLst>
              <a:ext uri="{FF2B5EF4-FFF2-40B4-BE49-F238E27FC236}">
                <a16:creationId xmlns:a16="http://schemas.microsoft.com/office/drawing/2014/main" id="{436A1C7D-CCB9-4B42-BB7C-BCB46738711C}"/>
              </a:ext>
            </a:extLst>
          </p:cNvPr>
          <p:cNvSpPr>
            <a:spLocks noGrp="1"/>
          </p:cNvSpPr>
          <p:nvPr>
            <p:ph type="sldNum" sz="quarter" idx="12"/>
          </p:nvPr>
        </p:nvSpPr>
        <p:spPr>
          <a:xfrm>
            <a:off x="8799440" y="616109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grpSp>
        <p:nvGrpSpPr>
          <p:cNvPr id="7" name="组合 6">
            <a:extLst>
              <a:ext uri="{FF2B5EF4-FFF2-40B4-BE49-F238E27FC236}">
                <a16:creationId xmlns:a16="http://schemas.microsoft.com/office/drawing/2014/main" id="{B1DF51B0-0AE4-44C4-8645-265BF5E0A274}"/>
              </a:ext>
            </a:extLst>
          </p:cNvPr>
          <p:cNvGrpSpPr/>
          <p:nvPr/>
        </p:nvGrpSpPr>
        <p:grpSpPr>
          <a:xfrm>
            <a:off x="8125491" y="1940398"/>
            <a:ext cx="1347900" cy="1139253"/>
            <a:chOff x="8125491" y="1940398"/>
            <a:chExt cx="1347900" cy="1139253"/>
          </a:xfrm>
        </p:grpSpPr>
        <p:sp>
          <p:nvSpPr>
            <p:cNvPr id="10" name="椭圆 9">
              <a:extLst>
                <a:ext uri="{FF2B5EF4-FFF2-40B4-BE49-F238E27FC236}">
                  <a16:creationId xmlns:a16="http://schemas.microsoft.com/office/drawing/2014/main" id="{5FA16542-DA86-4891-8E4C-5A7AB2F3F3EE}"/>
                </a:ext>
              </a:extLst>
            </p:cNvPr>
            <p:cNvSpPr/>
            <p:nvPr/>
          </p:nvSpPr>
          <p:spPr>
            <a:xfrm>
              <a:off x="8229815" y="1940398"/>
              <a:ext cx="1139253" cy="1139253"/>
            </a:xfrm>
            <a:prstGeom prst="ellipse">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文本框 10"/>
            <p:cNvSpPr txBox="1"/>
            <p:nvPr/>
          </p:nvSpPr>
          <p:spPr>
            <a:xfrm>
              <a:off x="8125491" y="2048359"/>
              <a:ext cx="1347900" cy="92333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defPPr>
                <a:defRPr lang="zh-CN"/>
              </a:defPPr>
              <a:lvl1pPr algn="ctr">
                <a:defRPr sz="1600" b="1">
                  <a:pattFill prst="ltDnDiag">
                    <a:fgClr>
                      <a:srgbClr val="00B0F0"/>
                    </a:fgClr>
                    <a:bgClr>
                      <a:srgbClr val="0070C0"/>
                    </a:bgClr>
                  </a:pattFill>
                  <a:effectLst>
                    <a:outerShdw dist="38100" dir="2700000" algn="tl" rotWithShape="0">
                      <a:srgbClr val="0070C0"/>
                    </a:outerShdw>
                  </a:effect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smtClean="0">
                  <a:ln>
                    <a:noFill/>
                  </a:ln>
                  <a:solidFill>
                    <a:srgbClr val="FFC347"/>
                  </a:solidFill>
                  <a:effectLst/>
                  <a:uLnTx/>
                  <a:uFillTx/>
                  <a:latin typeface="Arial"/>
                  <a:ea typeface="微软雅黑"/>
                  <a:cs typeface="+mn-ea"/>
                  <a:sym typeface="+mn-lt"/>
                </a:rPr>
                <a:t>02</a:t>
              </a:r>
              <a:endParaRPr kumimoji="0" lang="zh-CN" altLang="en-US" sz="5400" b="1" i="0" u="none" strike="noStrike" kern="1200" cap="none" spc="0" normalizeH="0" baseline="0" noProof="0" dirty="0">
                <a:ln>
                  <a:noFill/>
                </a:ln>
                <a:solidFill>
                  <a:srgbClr val="FFC347"/>
                </a:solidFill>
                <a:effectLst/>
                <a:uLnTx/>
                <a:uFillTx/>
                <a:latin typeface="Arial"/>
                <a:ea typeface="微软雅黑"/>
                <a:cs typeface="+mn-ea"/>
                <a:sym typeface="+mn-lt"/>
              </a:endParaRPr>
            </a:p>
          </p:txBody>
        </p:sp>
      </p:grpSp>
    </p:spTree>
    <p:extLst>
      <p:ext uri="{BB962C8B-B14F-4D97-AF65-F5344CB8AC3E}">
        <p14:creationId xmlns:p14="http://schemas.microsoft.com/office/powerpoint/2010/main" val="39821982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7331"/>
            <a:ext cx="10515600" cy="468252"/>
          </a:xfrm>
        </p:spPr>
        <p:txBody>
          <a:bodyPr/>
          <a:lstStyle/>
          <a:p>
            <a:r>
              <a:rPr lang="zh-CN" altLang="en-US" sz="4000" dirty="0" smtClean="0">
                <a:latin typeface="+mj-ea"/>
                <a:cs typeface="+mn-ea"/>
                <a:sym typeface="+mn-lt"/>
              </a:rPr>
              <a:t>第二部分</a:t>
            </a:r>
            <a:endParaRPr lang="zh-CN" altLang="en-US" sz="4000" dirty="0">
              <a:latin typeface="+mj-ea"/>
            </a:endParaRPr>
          </a:p>
        </p:txBody>
      </p:sp>
      <p:sp>
        <p:nvSpPr>
          <p:cNvPr id="14" name="灯片编号占位符 13">
            <a:extLst>
              <a:ext uri="{FF2B5EF4-FFF2-40B4-BE49-F238E27FC236}">
                <a16:creationId xmlns:a16="http://schemas.microsoft.com/office/drawing/2014/main" id="{744CC89A-949F-437E-A1AA-5CEFD9CDCB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6" name="文本框 5"/>
          <p:cNvSpPr txBox="1"/>
          <p:nvPr/>
        </p:nvSpPr>
        <p:spPr>
          <a:xfrm>
            <a:off x="1909010" y="1668379"/>
            <a:ext cx="7523747" cy="3754874"/>
          </a:xfrm>
          <a:prstGeom prst="rect">
            <a:avLst/>
          </a:prstGeom>
          <a:noFill/>
        </p:spPr>
        <p:txBody>
          <a:bodyPr wrap="square" rtlCol="0">
            <a:spAutoFit/>
          </a:bodyPr>
          <a:lstStyle/>
          <a:p>
            <a:r>
              <a:rPr lang="zh-CN" altLang="en-US" sz="2800" b="1" dirty="0" smtClean="0"/>
              <a:t>主要问题</a:t>
            </a:r>
            <a:r>
              <a:rPr lang="en-US" altLang="zh-CN" sz="2800" b="1" dirty="0" smtClean="0"/>
              <a:t>:</a:t>
            </a:r>
          </a:p>
          <a:p>
            <a:pPr>
              <a:lnSpc>
                <a:spcPct val="150000"/>
              </a:lnSpc>
            </a:pPr>
            <a:r>
              <a:rPr lang="en-US" altLang="zh-CN" sz="2800" dirty="0" smtClean="0"/>
              <a:t>       </a:t>
            </a:r>
            <a:r>
              <a:rPr lang="zh-CN" altLang="zh-CN" sz="2800" dirty="0" smtClean="0"/>
              <a:t>在</a:t>
            </a:r>
            <a:r>
              <a:rPr lang="en-US" altLang="zh-CN" sz="2800" dirty="0"/>
              <a:t>DDR2</a:t>
            </a:r>
            <a:r>
              <a:rPr lang="zh-CN" altLang="zh-CN" sz="2800" dirty="0"/>
              <a:t>内存控制器</a:t>
            </a:r>
            <a:r>
              <a:rPr lang="en-US" altLang="zh-CN" sz="2800" dirty="0"/>
              <a:t>IP</a:t>
            </a:r>
            <a:r>
              <a:rPr lang="zh-CN" altLang="zh-CN" sz="2800" dirty="0"/>
              <a:t>的配置过程中，</a:t>
            </a:r>
            <a:r>
              <a:rPr lang="en-US" altLang="zh-CN" sz="2800" dirty="0"/>
              <a:t>MIG </a:t>
            </a:r>
            <a:r>
              <a:rPr lang="zh-CN" altLang="zh-CN" sz="2800" dirty="0"/>
              <a:t>的配置界面读取</a:t>
            </a:r>
            <a:r>
              <a:rPr lang="en-US" altLang="zh-CN" sz="2800" dirty="0"/>
              <a:t>Nexys4DDR_for_MIG.ucf</a:t>
            </a:r>
            <a:r>
              <a:rPr lang="zh-CN" altLang="zh-CN" sz="2800" dirty="0"/>
              <a:t>文件时无法正常弹出选择文件路径的窗口，只能查看</a:t>
            </a:r>
            <a:r>
              <a:rPr lang="en-US" altLang="zh-CN" sz="2800" dirty="0"/>
              <a:t>Nexys4DDR_for_MIG.ucf</a:t>
            </a:r>
            <a:r>
              <a:rPr lang="zh-CN" altLang="zh-CN" sz="2800" dirty="0"/>
              <a:t>文件内容并手动输入到配置界面。</a:t>
            </a:r>
            <a:endParaRPr lang="zh-CN" altLang="en-US" sz="2800" dirty="0"/>
          </a:p>
        </p:txBody>
      </p:sp>
    </p:spTree>
    <p:extLst>
      <p:ext uri="{BB962C8B-B14F-4D97-AF65-F5344CB8AC3E}">
        <p14:creationId xmlns:p14="http://schemas.microsoft.com/office/powerpoint/2010/main" val="1006112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791" y="328789"/>
            <a:ext cx="10515600" cy="468252"/>
          </a:xfrm>
        </p:spPr>
        <p:txBody>
          <a:bodyPr/>
          <a:lstStyle/>
          <a:p>
            <a:r>
              <a:rPr lang="zh-CN" altLang="en-US" sz="4000" dirty="0" smtClean="0">
                <a:latin typeface="+mj-ea"/>
                <a:cs typeface="+mn-ea"/>
                <a:sym typeface="+mn-lt"/>
              </a:rPr>
              <a:t>成果展示</a:t>
            </a:r>
            <a:endParaRPr lang="zh-CN" altLang="en-US" sz="4000" dirty="0">
              <a:latin typeface="+mj-ea"/>
            </a:endParaRPr>
          </a:p>
        </p:txBody>
      </p:sp>
      <p:sp>
        <p:nvSpPr>
          <p:cNvPr id="5" name="矩形 4">
            <a:extLst>
              <a:ext uri="{FF2B5EF4-FFF2-40B4-BE49-F238E27FC236}">
                <a16:creationId xmlns:a16="http://schemas.microsoft.com/office/drawing/2014/main" id="{6A22BE2A-D450-4CF1-848C-6334AD99DF32}"/>
              </a:ext>
            </a:extLst>
          </p:cNvPr>
          <p:cNvSpPr/>
          <p:nvPr/>
        </p:nvSpPr>
        <p:spPr>
          <a:xfrm>
            <a:off x="2478464" y="1233869"/>
            <a:ext cx="7410254"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p:txBody>
      </p:sp>
      <p:sp>
        <p:nvSpPr>
          <p:cNvPr id="4" name="灯片编号占位符 3">
            <a:extLst>
              <a:ext uri="{FF2B5EF4-FFF2-40B4-BE49-F238E27FC236}">
                <a16:creationId xmlns:a16="http://schemas.microsoft.com/office/drawing/2014/main" id="{3EB308E4-65FE-436E-922B-DD1E8BAFB1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pic>
        <p:nvPicPr>
          <p:cNvPr id="6" name="图片 5"/>
          <p:cNvPicPr/>
          <p:nvPr/>
        </p:nvPicPr>
        <p:blipFill>
          <a:blip r:embed="rId3"/>
          <a:stretch>
            <a:fillRect/>
          </a:stretch>
        </p:blipFill>
        <p:spPr>
          <a:xfrm>
            <a:off x="1717130" y="1602922"/>
            <a:ext cx="8885556" cy="43406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图片 6"/>
          <p:cNvPicPr/>
          <p:nvPr/>
        </p:nvPicPr>
        <p:blipFill>
          <a:blip r:embed="rId4"/>
          <a:stretch>
            <a:fillRect/>
          </a:stretch>
        </p:blipFill>
        <p:spPr>
          <a:xfrm>
            <a:off x="1717130" y="1436914"/>
            <a:ext cx="8885556" cy="4506686"/>
          </a:xfrm>
          <a:prstGeom prst="rect">
            <a:avLst/>
          </a:prstGeom>
        </p:spPr>
      </p:pic>
      <p:pic>
        <p:nvPicPr>
          <p:cNvPr id="8" name="图片 7"/>
          <p:cNvPicPr/>
          <p:nvPr/>
        </p:nvPicPr>
        <p:blipFill>
          <a:blip r:embed="rId5"/>
          <a:stretch>
            <a:fillRect/>
          </a:stretch>
        </p:blipFill>
        <p:spPr>
          <a:xfrm>
            <a:off x="1764496" y="1602922"/>
            <a:ext cx="8646830" cy="4340677"/>
          </a:xfrm>
          <a:prstGeom prst="rect">
            <a:avLst/>
          </a:prstGeom>
        </p:spPr>
      </p:pic>
    </p:spTree>
    <p:extLst>
      <p:ext uri="{BB962C8B-B14F-4D97-AF65-F5344CB8AC3E}">
        <p14:creationId xmlns:p14="http://schemas.microsoft.com/office/powerpoint/2010/main" val="183591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7331"/>
            <a:ext cx="10515600" cy="468252"/>
          </a:xfrm>
        </p:spPr>
        <p:txBody>
          <a:bodyPr/>
          <a:lstStyle/>
          <a:p>
            <a:r>
              <a:rPr lang="zh-CN" altLang="en-US" sz="4000" dirty="0" smtClean="0">
                <a:latin typeface="+mj-ea"/>
                <a:cs typeface="+mn-ea"/>
                <a:sym typeface="+mn-lt"/>
              </a:rPr>
              <a:t>第</a:t>
            </a:r>
            <a:r>
              <a:rPr lang="zh-CN" altLang="en-US" sz="4000" dirty="0">
                <a:latin typeface="+mj-ea"/>
                <a:cs typeface="+mn-ea"/>
                <a:sym typeface="+mn-lt"/>
              </a:rPr>
              <a:t>三</a:t>
            </a:r>
            <a:r>
              <a:rPr lang="zh-CN" altLang="en-US" sz="4000" dirty="0" smtClean="0">
                <a:latin typeface="+mj-ea"/>
                <a:cs typeface="+mn-ea"/>
                <a:sym typeface="+mn-lt"/>
              </a:rPr>
              <a:t>部分</a:t>
            </a:r>
            <a:endParaRPr lang="zh-CN" altLang="en-US" sz="4000" dirty="0">
              <a:latin typeface="+mj-ea"/>
            </a:endParaRPr>
          </a:p>
        </p:txBody>
      </p:sp>
      <p:sp>
        <p:nvSpPr>
          <p:cNvPr id="14" name="灯片编号占位符 13">
            <a:extLst>
              <a:ext uri="{FF2B5EF4-FFF2-40B4-BE49-F238E27FC236}">
                <a16:creationId xmlns:a16="http://schemas.microsoft.com/office/drawing/2014/main" id="{744CC89A-949F-437E-A1AA-5CEFD9CDCB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sp>
        <p:nvSpPr>
          <p:cNvPr id="6" name="文本框 5"/>
          <p:cNvSpPr txBox="1"/>
          <p:nvPr/>
        </p:nvSpPr>
        <p:spPr>
          <a:xfrm>
            <a:off x="1475873" y="1308814"/>
            <a:ext cx="9240253" cy="5047536"/>
          </a:xfrm>
          <a:prstGeom prst="rect">
            <a:avLst/>
          </a:prstGeom>
          <a:noFill/>
        </p:spPr>
        <p:txBody>
          <a:bodyPr wrap="square" rtlCol="0">
            <a:spAutoFit/>
          </a:bodyPr>
          <a:lstStyle/>
          <a:p>
            <a:r>
              <a:rPr lang="zh-CN" altLang="en-US" sz="2800" b="1" dirty="0" smtClean="0"/>
              <a:t>主要问题</a:t>
            </a:r>
            <a:r>
              <a:rPr lang="en-US" altLang="zh-CN" sz="2800" b="1" dirty="0" smtClean="0"/>
              <a:t>:</a:t>
            </a:r>
          </a:p>
          <a:p>
            <a:pPr>
              <a:lnSpc>
                <a:spcPct val="150000"/>
              </a:lnSpc>
              <a:spcAft>
                <a:spcPts val="0"/>
              </a:spcAft>
            </a:pPr>
            <a:r>
              <a:rPr lang="en-US" altLang="zh-CN" sz="2800" kern="100" dirty="0" smtClean="0">
                <a:latin typeface="等线" panose="02010600030101010101" pitchFamily="2" charset="-122"/>
                <a:ea typeface="等线" panose="02010600030101010101" pitchFamily="2" charset="-122"/>
                <a:cs typeface="Times New Roman" panose="02020603050405020304" pitchFamily="18" charset="0"/>
              </a:rPr>
              <a:t>     1. </a:t>
            </a:r>
            <a:r>
              <a:rPr lang="zh-CN" altLang="zh-CN" sz="2800" dirty="0" smtClean="0"/>
              <a:t>封装</a:t>
            </a:r>
            <a:r>
              <a:rPr lang="zh-CN" altLang="zh-CN" sz="2800" dirty="0"/>
              <a:t>模块时在</a:t>
            </a:r>
            <a:r>
              <a:rPr lang="en-US" altLang="zh-CN" sz="2800" dirty="0"/>
              <a:t>Package IP</a:t>
            </a:r>
            <a:r>
              <a:rPr lang="zh-CN" altLang="zh-CN" sz="2800" dirty="0"/>
              <a:t>界面发现添加的</a:t>
            </a:r>
            <a:r>
              <a:rPr lang="en-US" altLang="zh-CN" sz="2800" dirty="0" err="1"/>
              <a:t>PWM_Controller_Int.v</a:t>
            </a:r>
            <a:r>
              <a:rPr lang="zh-CN" altLang="zh-CN" sz="2800" dirty="0"/>
              <a:t>文件是绝对路径，需要手动删除并重新添加，具体我们是先右键将</a:t>
            </a:r>
            <a:r>
              <a:rPr lang="en-US" altLang="zh-CN" sz="2800" dirty="0" err="1"/>
              <a:t>PWM_Controller_Int.v</a:t>
            </a:r>
            <a:r>
              <a:rPr lang="zh-CN" altLang="zh-CN" sz="2800" dirty="0"/>
              <a:t>文件从</a:t>
            </a:r>
            <a:r>
              <a:rPr lang="en-US" altLang="zh-CN" sz="2800" dirty="0"/>
              <a:t>File Group</a:t>
            </a:r>
            <a:r>
              <a:rPr lang="zh-CN" altLang="zh-CN" sz="2800" dirty="0"/>
              <a:t>中</a:t>
            </a:r>
            <a:r>
              <a:rPr lang="en-US" altLang="zh-CN" sz="2800" dirty="0"/>
              <a:t>remove</a:t>
            </a:r>
            <a:r>
              <a:rPr lang="zh-CN" altLang="zh-CN" sz="2800" dirty="0"/>
              <a:t>，然后将该文件移到</a:t>
            </a:r>
            <a:r>
              <a:rPr lang="en-US" altLang="zh-CN" sz="2800" dirty="0" err="1"/>
              <a:t>ip_repo</a:t>
            </a:r>
            <a:r>
              <a:rPr lang="en-US" altLang="zh-CN" sz="2800" dirty="0"/>
              <a:t>/</a:t>
            </a:r>
            <a:r>
              <a:rPr lang="en-US" altLang="zh-CN" sz="2800" dirty="0" err="1"/>
              <a:t>hdl</a:t>
            </a:r>
            <a:r>
              <a:rPr lang="en-US" altLang="zh-CN" sz="2800" dirty="0"/>
              <a:t>/</a:t>
            </a:r>
            <a:r>
              <a:rPr lang="zh-CN" altLang="zh-CN" sz="2800" dirty="0"/>
              <a:t>目录下。</a:t>
            </a:r>
          </a:p>
          <a:p>
            <a:pPr>
              <a:lnSpc>
                <a:spcPct val="150000"/>
              </a:lnSpc>
              <a:spcAft>
                <a:spcPts val="0"/>
              </a:spcAft>
            </a:pPr>
            <a:r>
              <a:rPr lang="en-US" altLang="zh-CN" sz="2800" dirty="0" smtClean="0"/>
              <a:t>     2. </a:t>
            </a:r>
            <a:r>
              <a:rPr lang="zh-CN" altLang="zh-CN" sz="2800" dirty="0" smtClean="0"/>
              <a:t>在</a:t>
            </a:r>
            <a:r>
              <a:rPr lang="en-US" altLang="zh-CN" sz="2800" dirty="0"/>
              <a:t>Ports and Interfaces</a:t>
            </a:r>
            <a:r>
              <a:rPr lang="zh-CN" altLang="zh-CN" sz="2800" dirty="0"/>
              <a:t>页面中需要手工加入引脚，否则最终封装的</a:t>
            </a:r>
            <a:r>
              <a:rPr lang="en-US" altLang="zh-CN" sz="2800" dirty="0"/>
              <a:t>IP</a:t>
            </a:r>
            <a:r>
              <a:rPr lang="zh-CN" altLang="zh-CN" sz="2800" dirty="0"/>
              <a:t>会多出两个内部引脚。</a:t>
            </a:r>
          </a:p>
        </p:txBody>
      </p:sp>
    </p:spTree>
    <p:extLst>
      <p:ext uri="{BB962C8B-B14F-4D97-AF65-F5344CB8AC3E}">
        <p14:creationId xmlns:p14="http://schemas.microsoft.com/office/powerpoint/2010/main" val="39797543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17331"/>
            <a:ext cx="10515600" cy="468252"/>
          </a:xfrm>
        </p:spPr>
        <p:txBody>
          <a:bodyPr/>
          <a:lstStyle/>
          <a:p>
            <a:r>
              <a:rPr lang="zh-CN" altLang="en-US" sz="4000" dirty="0">
                <a:latin typeface="+mj-ea"/>
                <a:cs typeface="+mn-ea"/>
                <a:sym typeface="+mn-lt"/>
              </a:rPr>
              <a:t>成果展示</a:t>
            </a:r>
            <a:endParaRPr lang="zh-CN" altLang="en-US" sz="4000" dirty="0">
              <a:latin typeface="+mj-ea"/>
            </a:endParaRPr>
          </a:p>
        </p:txBody>
      </p:sp>
      <p:sp>
        <p:nvSpPr>
          <p:cNvPr id="14" name="灯片编号占位符 13">
            <a:extLst>
              <a:ext uri="{FF2B5EF4-FFF2-40B4-BE49-F238E27FC236}">
                <a16:creationId xmlns:a16="http://schemas.microsoft.com/office/drawing/2014/main" id="{744CC89A-949F-437E-A1AA-5CEFD9CDCB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tint val="75000"/>
                </a:prstClr>
              </a:solidFill>
              <a:effectLst/>
              <a:uLnTx/>
              <a:uFillTx/>
              <a:latin typeface="Arial"/>
              <a:ea typeface="微软雅黑"/>
              <a:cs typeface="+mn-cs"/>
            </a:endParaRPr>
          </a:p>
        </p:txBody>
      </p:sp>
      <p:pic>
        <p:nvPicPr>
          <p:cNvPr id="7" name="图片 6"/>
          <p:cNvPicPr/>
          <p:nvPr/>
        </p:nvPicPr>
        <p:blipFill>
          <a:blip r:embed="rId3"/>
          <a:stretch>
            <a:fillRect/>
          </a:stretch>
        </p:blipFill>
        <p:spPr>
          <a:xfrm>
            <a:off x="1507958" y="1203157"/>
            <a:ext cx="9176084" cy="50248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图片 7"/>
          <p:cNvPicPr/>
          <p:nvPr/>
        </p:nvPicPr>
        <p:blipFill>
          <a:blip r:embed="rId4"/>
          <a:stretch>
            <a:fillRect/>
          </a:stretch>
        </p:blipFill>
        <p:spPr>
          <a:xfrm>
            <a:off x="1507958" y="1074818"/>
            <a:ext cx="9176084" cy="5281531"/>
          </a:xfrm>
          <a:prstGeom prst="rect">
            <a:avLst/>
          </a:prstGeom>
        </p:spPr>
      </p:pic>
      <p:pic>
        <p:nvPicPr>
          <p:cNvPr id="9" name="图片 8"/>
          <p:cNvPicPr/>
          <p:nvPr/>
        </p:nvPicPr>
        <p:blipFill>
          <a:blip r:embed="rId5"/>
          <a:stretch>
            <a:fillRect/>
          </a:stretch>
        </p:blipFill>
        <p:spPr>
          <a:xfrm>
            <a:off x="1507958" y="1074817"/>
            <a:ext cx="9176084" cy="5281532"/>
          </a:xfrm>
          <a:prstGeom prst="rect">
            <a:avLst/>
          </a:prstGeom>
        </p:spPr>
      </p:pic>
    </p:spTree>
    <p:extLst>
      <p:ext uri="{BB962C8B-B14F-4D97-AF65-F5344CB8AC3E}">
        <p14:creationId xmlns:p14="http://schemas.microsoft.com/office/powerpoint/2010/main" val="178034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自定义 4453">
      <a:dk1>
        <a:sysClr val="windowText" lastClr="000000"/>
      </a:dk1>
      <a:lt1>
        <a:sysClr val="window" lastClr="FFFFFF"/>
      </a:lt1>
      <a:dk2>
        <a:srgbClr val="FFC347"/>
      </a:dk2>
      <a:lt2>
        <a:srgbClr val="383838"/>
      </a:lt2>
      <a:accent1>
        <a:srgbClr val="383838"/>
      </a:accent1>
      <a:accent2>
        <a:srgbClr val="FFC347"/>
      </a:accent2>
      <a:accent3>
        <a:srgbClr val="383838"/>
      </a:accent3>
      <a:accent4>
        <a:srgbClr val="FFC347"/>
      </a:accent4>
      <a:accent5>
        <a:srgbClr val="383838"/>
      </a:accent5>
      <a:accent6>
        <a:srgbClr val="FFC3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1359</TotalTime>
  <Words>1043</Words>
  <Application>Microsoft Office PowerPoint</Application>
  <PresentationFormat>宽屏</PresentationFormat>
  <Paragraphs>183</Paragraphs>
  <Slides>24</Slides>
  <Notes>19</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Adobe 仿宋 Std R</vt:lpstr>
      <vt:lpstr>等线</vt:lpstr>
      <vt:lpstr>黑体</vt:lpstr>
      <vt:lpstr>经典综艺体简</vt:lpstr>
      <vt:lpstr>微软雅黑</vt:lpstr>
      <vt:lpstr>Arial</vt:lpstr>
      <vt:lpstr>Arial Black</vt:lpstr>
      <vt:lpstr>Times New Roman</vt:lpstr>
      <vt:lpstr>Wingdings</vt:lpstr>
      <vt:lpstr>Office 主题</vt:lpstr>
      <vt:lpstr>PowerPoint 演示文稿</vt:lpstr>
      <vt:lpstr>PowerPoint 演示文稿</vt:lpstr>
      <vt:lpstr>PowerPoint 演示文稿</vt:lpstr>
      <vt:lpstr>项目分工</vt:lpstr>
      <vt:lpstr>PowerPoint 演示文稿</vt:lpstr>
      <vt:lpstr>第二部分</vt:lpstr>
      <vt:lpstr>成果展示</vt:lpstr>
      <vt:lpstr>第三部分</vt:lpstr>
      <vt:lpstr>成果展示</vt:lpstr>
      <vt:lpstr>第四部分</vt:lpstr>
      <vt:lpstr>第五部分</vt:lpstr>
      <vt:lpstr>第六部分</vt:lpstr>
      <vt:lpstr>成果展示</vt:lpstr>
      <vt:lpstr>第七部分</vt:lpstr>
      <vt:lpstr>第七部分</vt:lpstr>
      <vt:lpstr>第七部分</vt:lpstr>
      <vt:lpstr>第七部分</vt:lpstr>
      <vt:lpstr>第七部分</vt:lpstr>
      <vt:lpstr>第七部分</vt:lpstr>
      <vt:lpstr>PowerPoint 演示文稿</vt:lpstr>
      <vt:lpstr>出现的问题</vt:lpstr>
      <vt:lpstr>PowerPoint 演示文稿</vt:lpstr>
      <vt:lpstr>心得感想</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Lianfei</dc:creator>
  <cp:lastModifiedBy>蔡 泽宇</cp:lastModifiedBy>
  <cp:revision>104</cp:revision>
  <dcterms:created xsi:type="dcterms:W3CDTF">2019-10-11T12:05:32Z</dcterms:created>
  <dcterms:modified xsi:type="dcterms:W3CDTF">2020-10-17T15:43:47Z</dcterms:modified>
</cp:coreProperties>
</file>